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tt" ContentType="text/vt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7" r:id="rId2"/>
    <p:sldId id="258" r:id="rId3"/>
    <p:sldId id="290" r:id="rId4"/>
    <p:sldId id="260" r:id="rId5"/>
    <p:sldId id="286" r:id="rId6"/>
    <p:sldId id="287" r:id="rId7"/>
    <p:sldId id="266" r:id="rId8"/>
    <p:sldId id="267" r:id="rId9"/>
    <p:sldId id="288" r:id="rId10"/>
    <p:sldId id="289" r:id="rId11"/>
    <p:sldId id="269" r:id="rId12"/>
    <p:sldId id="273" r:id="rId13"/>
    <p:sldId id="275" r:id="rId14"/>
    <p:sldId id="276" r:id="rId15"/>
    <p:sldId id="280" r:id="rId16"/>
    <p:sldId id="281" r:id="rId17"/>
    <p:sldId id="295" r:id="rId18"/>
    <p:sldId id="299" r:id="rId19"/>
    <p:sldId id="293" r:id="rId20"/>
    <p:sldId id="310" r:id="rId21"/>
    <p:sldId id="282" r:id="rId22"/>
    <p:sldId id="302" r:id="rId23"/>
    <p:sldId id="305" r:id="rId24"/>
    <p:sldId id="306" r:id="rId25"/>
    <p:sldId id="309" r:id="rId26"/>
    <p:sldId id="308" r:id="rId27"/>
    <p:sldId id="270" r:id="rId28"/>
    <p:sldId id="285" r:id="rId29"/>
    <p:sldId id="271" r:id="rId30"/>
    <p:sldId id="311" r:id="rId31"/>
    <p:sldId id="31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880"/>
    <p:restoredTop sz="96197"/>
  </p:normalViewPr>
  <p:slideViewPr>
    <p:cSldViewPr snapToGrid="0">
      <p:cViewPr varScale="1">
        <p:scale>
          <a:sx n="79" d="100"/>
          <a:sy n="79" d="100"/>
        </p:scale>
        <p:origin x="240" y="1160"/>
      </p:cViewPr>
      <p:guideLst/>
    </p:cSldViewPr>
  </p:slideViewPr>
  <p:outlineViewPr>
    <p:cViewPr>
      <p:scale>
        <a:sx n="33" d="100"/>
        <a:sy n="33" d="100"/>
      </p:scale>
      <p:origin x="0" y="0"/>
    </p:cViewPr>
  </p:outlineViewPr>
  <p:notesTextViewPr>
    <p:cViewPr>
      <p:scale>
        <a:sx n="114" d="100"/>
        <a:sy n="114"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D0B00-52D6-DE47-B6A7-3DEC0E4A47A7}" type="datetimeFigureOut">
              <a:rPr lang="en-US" smtClean="0"/>
              <a:t>10/23/23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EE24C2-8C1D-3448-9A1F-E74AF1A03267}" type="slidenum">
              <a:rPr lang="en-US" smtClean="0"/>
              <a:t>‹#›</a:t>
            </a:fld>
            <a:endParaRPr lang="en-US"/>
          </a:p>
        </p:txBody>
      </p:sp>
    </p:spTree>
    <p:extLst>
      <p:ext uri="{BB962C8B-B14F-4D97-AF65-F5344CB8AC3E}">
        <p14:creationId xmlns:p14="http://schemas.microsoft.com/office/powerpoint/2010/main" val="347078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EE24C2-8C1D-3448-9A1F-E74AF1A03267}" type="slidenum">
              <a:rPr lang="en-US" smtClean="0"/>
              <a:t>1</a:t>
            </a:fld>
            <a:endParaRPr lang="en-US"/>
          </a:p>
        </p:txBody>
      </p:sp>
    </p:spTree>
    <p:extLst>
      <p:ext uri="{BB962C8B-B14F-4D97-AF65-F5344CB8AC3E}">
        <p14:creationId xmlns:p14="http://schemas.microsoft.com/office/powerpoint/2010/main" val="389055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need to think about the tools, packages, languages, and programs that data scientists depend on in their daily work, and how we can improve their accessibility in order to ensure fewer structural barriers to the continued participation of members of the open source community with disabilities</a:t>
            </a:r>
          </a:p>
          <a:p>
            <a:endParaRPr lang="en-US" dirty="0"/>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remainder of my talk, I’m going to discuss some simple steps that can be taken to begin improving the accessibility of the wide variety of open-source projects that data scientists and coders rely upon in their daily work. Importantly, these are steps that can be taken by anyone, without being an accessibility expert. I’m not going to get into any of the particularly technical aspects of tech accessibility. At the link to my slides, I’ve included a list of some resources. I haven’t had a chance to fully catalog my resources yet, so I intend to continue adding to this list even after the conference. </a:t>
            </a:r>
          </a:p>
          <a:p>
            <a:endParaRPr lang="en-US" dirty="0"/>
          </a:p>
        </p:txBody>
      </p:sp>
      <p:sp>
        <p:nvSpPr>
          <p:cNvPr id="4" name="Slide Number Placeholder 3"/>
          <p:cNvSpPr>
            <a:spLocks noGrp="1"/>
          </p:cNvSpPr>
          <p:nvPr>
            <p:ph type="sldNum" sz="quarter" idx="5"/>
          </p:nvPr>
        </p:nvSpPr>
        <p:spPr/>
        <p:txBody>
          <a:bodyPr/>
          <a:lstStyle/>
          <a:p>
            <a:fld id="{EEFDBD01-FBEC-BA4C-B952-8D5EA251F5C0}" type="slidenum">
              <a:rPr lang="en-US" smtClean="0"/>
              <a:t>10</a:t>
            </a:fld>
            <a:endParaRPr lang="en-US"/>
          </a:p>
        </p:txBody>
      </p:sp>
    </p:spTree>
    <p:extLst>
      <p:ext uri="{BB962C8B-B14F-4D97-AF65-F5344CB8AC3E}">
        <p14:creationId xmlns:p14="http://schemas.microsoft.com/office/powerpoint/2010/main" val="1180013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you’re renovating your kitchen, and everything is going perfectly until you come across an issue. So You do some googling to try to diagnose what’s going wrong, and you think you’ve figured it out, and it seems like the problem can be solved as soon as you get your hands on a specific power tool. </a:t>
            </a:r>
          </a:p>
        </p:txBody>
      </p:sp>
      <p:sp>
        <p:nvSpPr>
          <p:cNvPr id="4" name="Slide Number Placeholder 3"/>
          <p:cNvSpPr>
            <a:spLocks noGrp="1"/>
          </p:cNvSpPr>
          <p:nvPr>
            <p:ph type="sldNum" sz="quarter" idx="5"/>
          </p:nvPr>
        </p:nvSpPr>
        <p:spPr/>
        <p:txBody>
          <a:bodyPr/>
          <a:lstStyle/>
          <a:p>
            <a:fld id="{C8EE24C2-8C1D-3448-9A1F-E74AF1A03267}" type="slidenum">
              <a:rPr lang="en-US" smtClean="0"/>
              <a:t>11</a:t>
            </a:fld>
            <a:endParaRPr lang="en-US"/>
          </a:p>
        </p:txBody>
      </p:sp>
    </p:spTree>
    <p:extLst>
      <p:ext uri="{BB962C8B-B14F-4D97-AF65-F5344CB8AC3E}">
        <p14:creationId xmlns:p14="http://schemas.microsoft.com/office/powerpoint/2010/main" val="4045359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spend significant effort researching and selecting the right tool, making sure it has the very specific set of features and capabilities that you need. Order it. Unfortunately, once it arrives </a:t>
            </a:r>
          </a:p>
        </p:txBody>
      </p:sp>
      <p:sp>
        <p:nvSpPr>
          <p:cNvPr id="4" name="Slide Number Placeholder 3"/>
          <p:cNvSpPr>
            <a:spLocks noGrp="1"/>
          </p:cNvSpPr>
          <p:nvPr>
            <p:ph type="sldNum" sz="quarter" idx="5"/>
          </p:nvPr>
        </p:nvSpPr>
        <p:spPr/>
        <p:txBody>
          <a:bodyPr/>
          <a:lstStyle/>
          <a:p>
            <a:fld id="{C8EE24C2-8C1D-3448-9A1F-E74AF1A03267}" type="slidenum">
              <a:rPr lang="en-US" smtClean="0"/>
              <a:t>12</a:t>
            </a:fld>
            <a:endParaRPr lang="en-US"/>
          </a:p>
        </p:txBody>
      </p:sp>
    </p:spTree>
    <p:extLst>
      <p:ext uri="{BB962C8B-B14F-4D97-AF65-F5344CB8AC3E}">
        <p14:creationId xmlns:p14="http://schemas.microsoft.com/office/powerpoint/2010/main" val="1199166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a plug type F, which is used in much of Europe</a:t>
            </a:r>
          </a:p>
        </p:txBody>
      </p:sp>
      <p:sp>
        <p:nvSpPr>
          <p:cNvPr id="4" name="Slide Number Placeholder 3"/>
          <p:cNvSpPr>
            <a:spLocks noGrp="1"/>
          </p:cNvSpPr>
          <p:nvPr>
            <p:ph type="sldNum" sz="quarter" idx="5"/>
          </p:nvPr>
        </p:nvSpPr>
        <p:spPr/>
        <p:txBody>
          <a:bodyPr/>
          <a:lstStyle/>
          <a:p>
            <a:fld id="{C8EE24C2-8C1D-3448-9A1F-E74AF1A03267}" type="slidenum">
              <a:rPr lang="en-US" smtClean="0"/>
              <a:t>13</a:t>
            </a:fld>
            <a:endParaRPr lang="en-US"/>
          </a:p>
        </p:txBody>
      </p:sp>
    </p:spTree>
    <p:extLst>
      <p:ext uri="{BB962C8B-B14F-4D97-AF65-F5344CB8AC3E}">
        <p14:creationId xmlns:p14="http://schemas.microsoft.com/office/powerpoint/2010/main" val="3537790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live in the US, and therefore your outlets only accommodate type A or B plugs. </a:t>
            </a:r>
          </a:p>
          <a:p>
            <a:endParaRPr lang="en-US" dirty="0"/>
          </a:p>
          <a:p>
            <a:r>
              <a:rPr lang="en-US" dirty="0"/>
              <a:t>Would have been great if this info was included in the product description, but it wasn’t. In fact, it’s not present in the description of almost any tools you can find. So your best bet is to just keep getting new tools, and trying them to see if they work.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If you’re thinking this sounds like a frustrating way to work, you’d be right! </a:t>
            </a:r>
          </a:p>
          <a:p>
            <a:endParaRPr lang="en-US" dirty="0"/>
          </a:p>
          <a:p>
            <a:endParaRPr lang="en-US" dirty="0"/>
          </a:p>
          <a:p>
            <a:r>
              <a:rPr lang="en-US" b="0" dirty="0"/>
              <a:t>It’s also the reality for many disabled data scientists when it comes to trying out open source tools in order to solve their programming problems. Where power tool = package, IDE, tool, and plug-outlet compatibility = accessibility. </a:t>
            </a:r>
          </a:p>
          <a:p>
            <a:endParaRPr lang="en-US" b="0" dirty="0"/>
          </a:p>
          <a:p>
            <a:r>
              <a:rPr lang="en-US" b="0" dirty="0"/>
              <a:t>IDE and outlet is </a:t>
            </a:r>
            <a:r>
              <a:rPr lang="en-US" b="0" dirty="0" err="1"/>
              <a:t>screenreader</a:t>
            </a:r>
            <a:endParaRPr lang="en-US" b="0" dirty="0"/>
          </a:p>
          <a:p>
            <a:endParaRPr lang="en-US" b="0" dirty="0"/>
          </a:p>
          <a:p>
            <a:r>
              <a:rPr lang="en-US" b="0" dirty="0"/>
              <a:t>And unlike incompatible plug, unfortunately you can’t just go online an order a travel adapter that will magically solve. So you just have to keep trying tool after tool, hoping one works technically and accessibility wise. </a:t>
            </a:r>
          </a:p>
          <a:p>
            <a:endParaRPr lang="en-US" b="0" dirty="0"/>
          </a:p>
          <a:p>
            <a:r>
              <a:rPr lang="en-US" b="0" dirty="0"/>
              <a:t>Brings me to first thing we can do </a:t>
            </a:r>
          </a:p>
        </p:txBody>
      </p:sp>
      <p:sp>
        <p:nvSpPr>
          <p:cNvPr id="4" name="Slide Number Placeholder 3"/>
          <p:cNvSpPr>
            <a:spLocks noGrp="1"/>
          </p:cNvSpPr>
          <p:nvPr>
            <p:ph type="sldNum" sz="quarter" idx="5"/>
          </p:nvPr>
        </p:nvSpPr>
        <p:spPr/>
        <p:txBody>
          <a:bodyPr/>
          <a:lstStyle/>
          <a:p>
            <a:fld id="{C8EE24C2-8C1D-3448-9A1F-E74AF1A03267}" type="slidenum">
              <a:rPr lang="en-US" smtClean="0"/>
              <a:t>14</a:t>
            </a:fld>
            <a:endParaRPr lang="en-US"/>
          </a:p>
        </p:txBody>
      </p:sp>
    </p:spTree>
    <p:extLst>
      <p:ext uri="{BB962C8B-B14F-4D97-AF65-F5344CB8AC3E}">
        <p14:creationId xmlns:p14="http://schemas.microsoft.com/office/powerpoint/2010/main" val="401389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Helps individuals quickly assess whether meets technical requirements </a:t>
            </a:r>
            <a:r>
              <a:rPr lang="en-US" b="0" i="1" dirty="0"/>
              <a:t>and </a:t>
            </a:r>
            <a:r>
              <a:rPr lang="en-US" b="0" i="0" dirty="0"/>
              <a:t>accessibility requirements</a:t>
            </a:r>
          </a:p>
        </p:txBody>
      </p:sp>
      <p:sp>
        <p:nvSpPr>
          <p:cNvPr id="4" name="Slide Number Placeholder 3"/>
          <p:cNvSpPr>
            <a:spLocks noGrp="1"/>
          </p:cNvSpPr>
          <p:nvPr>
            <p:ph type="sldNum" sz="quarter" idx="5"/>
          </p:nvPr>
        </p:nvSpPr>
        <p:spPr/>
        <p:txBody>
          <a:bodyPr/>
          <a:lstStyle/>
          <a:p>
            <a:fld id="{C8EE24C2-8C1D-3448-9A1F-E74AF1A03267}" type="slidenum">
              <a:rPr lang="en-US" smtClean="0"/>
              <a:t>15</a:t>
            </a:fld>
            <a:endParaRPr lang="en-US"/>
          </a:p>
        </p:txBody>
      </p:sp>
    </p:spTree>
    <p:extLst>
      <p:ext uri="{BB962C8B-B14F-4D97-AF65-F5344CB8AC3E}">
        <p14:creationId xmlns:p14="http://schemas.microsoft.com/office/powerpoint/2010/main" val="3156506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Here are some examples of things this might include… in my resources, I’ve got some examples of accessibility docs to spur further inspiration </a:t>
            </a:r>
          </a:p>
          <a:p>
            <a:endParaRPr lang="en-US" b="0" dirty="0"/>
          </a:p>
          <a:p>
            <a:r>
              <a:rPr lang="en-US" b="0" dirty="0"/>
              <a:t>Its ok to say that you don’t know! Even “it is unknown how compatible this is with screen readers” is more informative than saying nothing at all</a:t>
            </a:r>
          </a:p>
          <a:p>
            <a:r>
              <a:rPr lang="en-US" b="0" dirty="0"/>
              <a:t>Once you establish what is or isn’t known about a11y, its time to set up a way to get more information</a:t>
            </a:r>
          </a:p>
          <a:p>
            <a:endParaRPr lang="en-US" b="0" dirty="0"/>
          </a:p>
        </p:txBody>
      </p:sp>
      <p:sp>
        <p:nvSpPr>
          <p:cNvPr id="4" name="Slide Number Placeholder 3"/>
          <p:cNvSpPr>
            <a:spLocks noGrp="1"/>
          </p:cNvSpPr>
          <p:nvPr>
            <p:ph type="sldNum" sz="quarter" idx="5"/>
          </p:nvPr>
        </p:nvSpPr>
        <p:spPr/>
        <p:txBody>
          <a:bodyPr/>
          <a:lstStyle/>
          <a:p>
            <a:fld id="{C8EE24C2-8C1D-3448-9A1F-E74AF1A03267}" type="slidenum">
              <a:rPr lang="en-US" smtClean="0"/>
              <a:t>16</a:t>
            </a:fld>
            <a:endParaRPr lang="en-US"/>
          </a:p>
        </p:txBody>
      </p:sp>
    </p:spTree>
    <p:extLst>
      <p:ext uri="{BB962C8B-B14F-4D97-AF65-F5344CB8AC3E}">
        <p14:creationId xmlns:p14="http://schemas.microsoft.com/office/powerpoint/2010/main" val="859307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C8EE24C2-8C1D-3448-9A1F-E74AF1A03267}" type="slidenum">
              <a:rPr lang="en-US" smtClean="0"/>
              <a:t>17</a:t>
            </a:fld>
            <a:endParaRPr lang="en-US"/>
          </a:p>
        </p:txBody>
      </p:sp>
    </p:spTree>
    <p:extLst>
      <p:ext uri="{BB962C8B-B14F-4D97-AF65-F5344CB8AC3E}">
        <p14:creationId xmlns:p14="http://schemas.microsoft.com/office/powerpoint/2010/main" val="1058254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Opens space for those with most knowledge to make known what is needed. </a:t>
            </a:r>
          </a:p>
          <a:p>
            <a:r>
              <a:rPr lang="en-US" b="0" dirty="0"/>
              <a:t>Worth it to put effort into </a:t>
            </a:r>
            <a:r>
              <a:rPr lang="en-US" b="0" dirty="0" err="1"/>
              <a:t>reprex</a:t>
            </a:r>
            <a:r>
              <a:rPr lang="en-US" b="0" dirty="0"/>
              <a:t>? </a:t>
            </a:r>
          </a:p>
          <a:p>
            <a:r>
              <a:rPr lang="en-US" b="0" dirty="0"/>
              <a:t>Elevates the importance of accessibility; define it as a bug, not as a request. Culture shift. </a:t>
            </a:r>
          </a:p>
          <a:p>
            <a:r>
              <a:rPr lang="en-US" b="0" dirty="0"/>
              <a:t>Crucial for identifying the things that are specific to particular application/package/tool </a:t>
            </a:r>
          </a:p>
          <a:p>
            <a:r>
              <a:rPr lang="en-US" b="0" dirty="0"/>
              <a:t>At a minimum, can improve a11y docs. At best, easier for someone who has specific experience to come in and help out. </a:t>
            </a:r>
          </a:p>
          <a:p>
            <a:endParaRPr lang="en-US" b="1" dirty="0"/>
          </a:p>
          <a:p>
            <a:r>
              <a:rPr lang="en-US" b="1" dirty="0"/>
              <a:t>you might be thinking, all these examples are just setting the stage for improving accessibility -- how can I get started improving accessibility itself? / are there any ways I can improve accessibility without having a lot of specific knowledge? Or maybe you’re not involved in any projects as a maintainer, but you’d still like to add something as a contributor  </a:t>
            </a:r>
          </a:p>
          <a:p>
            <a:endParaRPr lang="en-US" b="1" dirty="0"/>
          </a:p>
          <a:p>
            <a:endParaRPr lang="en-US" b="0" dirty="0"/>
          </a:p>
        </p:txBody>
      </p:sp>
      <p:sp>
        <p:nvSpPr>
          <p:cNvPr id="4" name="Slide Number Placeholder 3"/>
          <p:cNvSpPr>
            <a:spLocks noGrp="1"/>
          </p:cNvSpPr>
          <p:nvPr>
            <p:ph type="sldNum" sz="quarter" idx="5"/>
          </p:nvPr>
        </p:nvSpPr>
        <p:spPr/>
        <p:txBody>
          <a:bodyPr/>
          <a:lstStyle/>
          <a:p>
            <a:fld id="{C8EE24C2-8C1D-3448-9A1F-E74AF1A03267}" type="slidenum">
              <a:rPr lang="en-US" smtClean="0"/>
              <a:t>18</a:t>
            </a:fld>
            <a:endParaRPr lang="en-US"/>
          </a:p>
        </p:txBody>
      </p:sp>
    </p:spTree>
    <p:extLst>
      <p:ext uri="{BB962C8B-B14F-4D97-AF65-F5344CB8AC3E}">
        <p14:creationId xmlns:p14="http://schemas.microsoft.com/office/powerpoint/2010/main" val="1449047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 know, writing documentation isn’t exactly most people’s favorite parts of the job</a:t>
            </a:r>
          </a:p>
          <a:p>
            <a:endParaRPr lang="en-US" dirty="0"/>
          </a:p>
          <a:p>
            <a:endParaRPr lang="en-US" dirty="0"/>
          </a:p>
          <a:p>
            <a:r>
              <a:rPr lang="en-US" dirty="0"/>
              <a:t>Maybe there’d be fewer people in room if I had highlighted…. </a:t>
            </a:r>
          </a:p>
          <a:p>
            <a:endParaRPr lang="en-US" dirty="0"/>
          </a:p>
          <a:p>
            <a:endParaRPr lang="en-US" dirty="0"/>
          </a:p>
          <a:p>
            <a:r>
              <a:rPr lang="en-US" dirty="0"/>
              <a:t>Let me show you just how huge of a barrier poorly accessible documentation can be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Lets say you are trying to get an overview of some complex process in order to better understand something you’re trying to debug. You bring up the documentation for the conceptual architecture of the project. I’ve done that for an actual technical documentation page. (not </a:t>
            </a:r>
            <a:r>
              <a:rPr lang="en-US" i="0"/>
              <a:t>data sci ) Let’s </a:t>
            </a:r>
            <a:r>
              <a:rPr lang="en-US" i="0" dirty="0"/>
              <a:t>hear what that experience would be like with a screen reader. </a:t>
            </a:r>
          </a:p>
          <a:p>
            <a:endParaRPr lang="en-US" dirty="0"/>
          </a:p>
        </p:txBody>
      </p:sp>
      <p:sp>
        <p:nvSpPr>
          <p:cNvPr id="4" name="Slide Number Placeholder 3"/>
          <p:cNvSpPr>
            <a:spLocks noGrp="1"/>
          </p:cNvSpPr>
          <p:nvPr>
            <p:ph type="sldNum" sz="quarter" idx="5"/>
          </p:nvPr>
        </p:nvSpPr>
        <p:spPr/>
        <p:txBody>
          <a:bodyPr/>
          <a:lstStyle/>
          <a:p>
            <a:fld id="{C8EE24C2-8C1D-3448-9A1F-E74AF1A03267}" type="slidenum">
              <a:rPr lang="en-US" smtClean="0"/>
              <a:t>19</a:t>
            </a:fld>
            <a:endParaRPr lang="en-US"/>
          </a:p>
        </p:txBody>
      </p:sp>
    </p:spTree>
    <p:extLst>
      <p:ext uri="{BB962C8B-B14F-4D97-AF65-F5344CB8AC3E}">
        <p14:creationId xmlns:p14="http://schemas.microsoft.com/office/powerpoint/2010/main" val="2488917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1983, NASA sent Sally Ride into space as the first American woman. In the lead up to her launch, the engineering team at NASA was working hard to ensure that everything went off without a hitch. Some time before the big day, the all-male team came to Ride to ask her if a sufficient number of tampons for a week-long mission was 100 tampons. Ride simply responded “No, that would not be the correct amount”. When pressed for more information, she told them they could cut that number in half, and it would still be over-prepared. </a:t>
            </a:r>
          </a:p>
          <a:p>
            <a:endParaRPr lang="en-US" dirty="0"/>
          </a:p>
          <a:p>
            <a:r>
              <a:rPr lang="en-US" dirty="0"/>
              <a:t>I love this story for many reasons, but one of them is that its fun to imagine what led up to the moment where they finally asked her for input. Clearly they knew that she had some needs they needed to accommodate, but how did they come to the number 100? These are engineers – did they do research on the absorbency and do some back-of-the-envelope calculations? </a:t>
            </a:r>
          </a:p>
          <a:p>
            <a:endParaRPr lang="en-US" dirty="0"/>
          </a:p>
          <a:p>
            <a:r>
              <a:rPr lang="en-US" dirty="0"/>
              <a:t>another reason is how apt this is for communicating </a:t>
            </a:r>
          </a:p>
          <a:p>
            <a:r>
              <a:rPr lang="en-US" dirty="0"/>
              <a:t>the most well intentioned group will do a laughable job when trying to meet the needs of a group they're not members of. Think of how much smoother would have gone if there was even just one menstruating person among the engineers.  this drives home that to truly make something that meets someone's needs, someone with those needs should be involved </a:t>
            </a:r>
          </a:p>
          <a:p>
            <a:endParaRPr lang="en-US" dirty="0"/>
          </a:p>
          <a:p>
            <a:endParaRPr lang="en-US" dirty="0"/>
          </a:p>
          <a:p>
            <a:endParaRPr lang="en-US" dirty="0"/>
          </a:p>
          <a:p>
            <a:endParaRPr lang="en-US" dirty="0"/>
          </a:p>
          <a:p>
            <a:r>
              <a:rPr lang="en-US" dirty="0"/>
              <a:t>------ </a:t>
            </a:r>
          </a:p>
          <a:p>
            <a:r>
              <a:rPr lang="en-US" dirty="0"/>
              <a:t>Another reason, is how apt this is at communicating even the most well intended effort meet needs of a group that isn’t included as a stakeholder can wind up being laughable. Think of how much smoother would have gone if there was even just one menstruating person among the engineers. </a:t>
            </a:r>
          </a:p>
        </p:txBody>
      </p:sp>
      <p:sp>
        <p:nvSpPr>
          <p:cNvPr id="4" name="Slide Number Placeholder 3"/>
          <p:cNvSpPr>
            <a:spLocks noGrp="1"/>
          </p:cNvSpPr>
          <p:nvPr>
            <p:ph type="sldNum" sz="quarter" idx="5"/>
          </p:nvPr>
        </p:nvSpPr>
        <p:spPr/>
        <p:txBody>
          <a:bodyPr/>
          <a:lstStyle/>
          <a:p>
            <a:fld id="{EEFDBD01-FBEC-BA4C-B952-8D5EA251F5C0}" type="slidenum">
              <a:rPr lang="en-US" smtClean="0"/>
              <a:t>2</a:t>
            </a:fld>
            <a:endParaRPr lang="en-US"/>
          </a:p>
        </p:txBody>
      </p:sp>
    </p:spTree>
    <p:extLst>
      <p:ext uri="{BB962C8B-B14F-4D97-AF65-F5344CB8AC3E}">
        <p14:creationId xmlns:p14="http://schemas.microsoft.com/office/powerpoint/2010/main" val="2915814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MAKE SURE SCREEN IS SHARED WITH SOUND!!!!!!!!!</a:t>
            </a:r>
          </a:p>
          <a:p>
            <a:endParaRPr lang="en-US" i="0" dirty="0"/>
          </a:p>
          <a:p>
            <a:r>
              <a:rPr lang="en-US" i="0" dirty="0"/>
              <a:t>Just to be clear, the captions here are mine added for accessibility – these aren’t from the screen reader itself. </a:t>
            </a:r>
          </a:p>
          <a:p>
            <a:r>
              <a:rPr lang="en-US" i="1" dirty="0"/>
              <a:t>Click to advance slide before play – so cc aren’t on screen/distracting before start</a:t>
            </a:r>
            <a:endParaRPr lang="en-US" i="0" dirty="0"/>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In case you didn't catch it, I'm going to play it again </a:t>
            </a:r>
            <a:r>
              <a:rPr lang="en-US" i="1" dirty="0"/>
              <a:t>play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Hmm.. Maybe this documentation is still under construction? What does it mean by “graphic of” – is there any important info in there? Is is just an icon or logo? Huh….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I’m sighted, so I can go see what the page actually looks like. For those of us in the room who are sighted, Let’s take a look.</a:t>
            </a:r>
          </a:p>
        </p:txBody>
      </p:sp>
      <p:sp>
        <p:nvSpPr>
          <p:cNvPr id="4" name="Slide Number Placeholder 3"/>
          <p:cNvSpPr>
            <a:spLocks noGrp="1"/>
          </p:cNvSpPr>
          <p:nvPr>
            <p:ph type="sldNum" sz="quarter" idx="5"/>
          </p:nvPr>
        </p:nvSpPr>
        <p:spPr/>
        <p:txBody>
          <a:bodyPr/>
          <a:lstStyle/>
          <a:p>
            <a:fld id="{C8EE24C2-8C1D-3448-9A1F-E74AF1A03267}" type="slidenum">
              <a:rPr lang="en-US" smtClean="0"/>
              <a:t>20</a:t>
            </a:fld>
            <a:endParaRPr lang="en-US"/>
          </a:p>
        </p:txBody>
      </p:sp>
    </p:spTree>
    <p:extLst>
      <p:ext uri="{BB962C8B-B14F-4D97-AF65-F5344CB8AC3E}">
        <p14:creationId xmlns:p14="http://schemas.microsoft.com/office/powerpoint/2010/main" val="3801582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Oh. Wow, that’s a lot of info </a:t>
            </a:r>
          </a:p>
          <a:p>
            <a:endParaRPr lang="en-US" i="0" dirty="0"/>
          </a:p>
          <a:p>
            <a:r>
              <a:rPr lang="en-US" i="1" dirty="0"/>
              <a:t>Describe what’s on the screen</a:t>
            </a:r>
            <a:r>
              <a:rPr lang="en-US" i="0" dirty="0"/>
              <a:t>. </a:t>
            </a:r>
          </a:p>
          <a:p>
            <a:endParaRPr lang="en-US" i="0" dirty="0"/>
          </a:p>
          <a:p>
            <a:r>
              <a:rPr lang="en-US" i="0" dirty="0"/>
              <a:t>Alt text was just “graphic of open stack architecture” – really insufficient clearly</a:t>
            </a:r>
          </a:p>
          <a:p>
            <a:endParaRPr lang="en-US" i="0" dirty="0"/>
          </a:p>
          <a:p>
            <a:r>
              <a:rPr lang="en-US" i="0" dirty="0"/>
              <a:t>Brings me to first thing we can do to improve: </a:t>
            </a:r>
            <a:endParaRPr lang="en-US" i="1" dirty="0"/>
          </a:p>
        </p:txBody>
      </p:sp>
      <p:sp>
        <p:nvSpPr>
          <p:cNvPr id="4" name="Slide Number Placeholder 3"/>
          <p:cNvSpPr>
            <a:spLocks noGrp="1"/>
          </p:cNvSpPr>
          <p:nvPr>
            <p:ph type="sldNum" sz="quarter" idx="5"/>
          </p:nvPr>
        </p:nvSpPr>
        <p:spPr/>
        <p:txBody>
          <a:bodyPr/>
          <a:lstStyle/>
          <a:p>
            <a:fld id="{C8EE24C2-8C1D-3448-9A1F-E74AF1A03267}" type="slidenum">
              <a:rPr lang="en-US" smtClean="0"/>
              <a:t>21</a:t>
            </a:fld>
            <a:endParaRPr lang="en-US"/>
          </a:p>
        </p:txBody>
      </p:sp>
    </p:spTree>
    <p:extLst>
      <p:ext uri="{BB962C8B-B14F-4D97-AF65-F5344CB8AC3E}">
        <p14:creationId xmlns:p14="http://schemas.microsoft.com/office/powerpoint/2010/main" val="1842005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correct a fundamental misunderstanding many people have about alt text. If you’re able to remember just this, you’re already well on your way to writing much more accessible text. </a:t>
            </a:r>
          </a:p>
          <a:p>
            <a:endParaRPr lang="en-US" dirty="0"/>
          </a:p>
          <a:p>
            <a:r>
              <a:rPr lang="en-US" i="1" dirty="0"/>
              <a:t>Click x3 </a:t>
            </a:r>
          </a:p>
          <a:p>
            <a:endParaRPr lang="en-US" dirty="0"/>
          </a:p>
          <a:p>
            <a:r>
              <a:rPr lang="en-US" dirty="0"/>
              <a:t>Subtle, but crucial. </a:t>
            </a:r>
          </a:p>
          <a:p>
            <a:endParaRPr lang="en-US" dirty="0"/>
          </a:p>
          <a:p>
            <a:r>
              <a:rPr lang="en-US" i="1" dirty="0"/>
              <a:t>Click </a:t>
            </a:r>
          </a:p>
          <a:p>
            <a:r>
              <a:rPr lang="en-US" dirty="0"/>
              <a:t>Easy test without becoming a proficient </a:t>
            </a:r>
            <a:r>
              <a:rPr lang="en-US" dirty="0" err="1"/>
              <a:t>screenreader</a:t>
            </a:r>
            <a:r>
              <a:rPr lang="en-US" dirty="0"/>
              <a:t> user.  Can you get everything you need just by using the plain text / raw, unrendered markdown? If not, your alt text is insufficient. </a:t>
            </a:r>
          </a:p>
        </p:txBody>
      </p:sp>
      <p:sp>
        <p:nvSpPr>
          <p:cNvPr id="4" name="Slide Number Placeholder 3"/>
          <p:cNvSpPr>
            <a:spLocks noGrp="1"/>
          </p:cNvSpPr>
          <p:nvPr>
            <p:ph type="sldNum" sz="quarter" idx="5"/>
          </p:nvPr>
        </p:nvSpPr>
        <p:spPr/>
        <p:txBody>
          <a:bodyPr/>
          <a:lstStyle/>
          <a:p>
            <a:fld id="{C8EE24C2-8C1D-3448-9A1F-E74AF1A03267}" type="slidenum">
              <a:rPr lang="en-US" smtClean="0"/>
              <a:t>22</a:t>
            </a:fld>
            <a:endParaRPr lang="en-US"/>
          </a:p>
        </p:txBody>
      </p:sp>
    </p:spTree>
    <p:extLst>
      <p:ext uri="{BB962C8B-B14F-4D97-AF65-F5344CB8AC3E}">
        <p14:creationId xmlns:p14="http://schemas.microsoft.com/office/powerpoint/2010/main" val="4181822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seem insignificant difference, but a common way that users of screen readers will navigate is access a list of all links + go through. </a:t>
            </a:r>
          </a:p>
          <a:p>
            <a:endParaRPr lang="en-US" dirty="0"/>
          </a:p>
          <a:p>
            <a:r>
              <a:rPr lang="en-US" i="1" dirty="0"/>
              <a:t>click</a:t>
            </a:r>
          </a:p>
          <a:p>
            <a:endParaRPr lang="en-US" dirty="0"/>
          </a:p>
          <a:p>
            <a:r>
              <a:rPr lang="en-US" dirty="0"/>
              <a:t>Means will encounter without rest of sentence context. </a:t>
            </a:r>
          </a:p>
          <a:p>
            <a:endParaRPr lang="en-US" i="1" dirty="0"/>
          </a:p>
          <a:p>
            <a:r>
              <a:rPr lang="en-US" i="0" dirty="0"/>
              <a:t>What you want is something more like</a:t>
            </a:r>
          </a:p>
          <a:p>
            <a:r>
              <a:rPr lang="en-US" i="1" dirty="0"/>
              <a:t>Click </a:t>
            </a:r>
          </a:p>
        </p:txBody>
      </p:sp>
      <p:sp>
        <p:nvSpPr>
          <p:cNvPr id="4" name="Slide Number Placeholder 3"/>
          <p:cNvSpPr>
            <a:spLocks noGrp="1"/>
          </p:cNvSpPr>
          <p:nvPr>
            <p:ph type="sldNum" sz="quarter" idx="5"/>
          </p:nvPr>
        </p:nvSpPr>
        <p:spPr/>
        <p:txBody>
          <a:bodyPr/>
          <a:lstStyle/>
          <a:p>
            <a:fld id="{C8EE24C2-8C1D-3448-9A1F-E74AF1A03267}" type="slidenum">
              <a:rPr lang="en-US" smtClean="0"/>
              <a:t>23</a:t>
            </a:fld>
            <a:endParaRPr lang="en-US"/>
          </a:p>
        </p:txBody>
      </p:sp>
    </p:spTree>
    <p:extLst>
      <p:ext uri="{BB962C8B-B14F-4D97-AF65-F5344CB8AC3E}">
        <p14:creationId xmlns:p14="http://schemas.microsoft.com/office/powerpoint/2010/main" val="2765568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screen readers are often used to jump</a:t>
            </a:r>
          </a:p>
          <a:p>
            <a:r>
              <a:rPr lang="en-US" dirty="0"/>
              <a:t>Choose to read the text below heading if it sounds like target info – like skimming visually</a:t>
            </a:r>
          </a:p>
          <a:p>
            <a:r>
              <a:rPr lang="en-US" dirty="0"/>
              <a:t>Alternative is have entire doc read top to bottom linearly </a:t>
            </a:r>
          </a:p>
          <a:p>
            <a:endParaRPr lang="en-US" dirty="0"/>
          </a:p>
          <a:p>
            <a:endParaRPr lang="en-US" dirty="0"/>
          </a:p>
          <a:p>
            <a:r>
              <a:rPr lang="en-US" dirty="0"/>
              <a:t>This is also important for the cognitive scaffolding that it provides even for sighted developers</a:t>
            </a:r>
          </a:p>
        </p:txBody>
      </p:sp>
      <p:sp>
        <p:nvSpPr>
          <p:cNvPr id="4" name="Slide Number Placeholder 3"/>
          <p:cNvSpPr>
            <a:spLocks noGrp="1"/>
          </p:cNvSpPr>
          <p:nvPr>
            <p:ph type="sldNum" sz="quarter" idx="5"/>
          </p:nvPr>
        </p:nvSpPr>
        <p:spPr/>
        <p:txBody>
          <a:bodyPr/>
          <a:lstStyle/>
          <a:p>
            <a:fld id="{C8EE24C2-8C1D-3448-9A1F-E74AF1A03267}" type="slidenum">
              <a:rPr lang="en-US" smtClean="0"/>
              <a:t>24</a:t>
            </a:fld>
            <a:endParaRPr lang="en-US"/>
          </a:p>
        </p:txBody>
      </p:sp>
    </p:spTree>
    <p:extLst>
      <p:ext uri="{BB962C8B-B14F-4D97-AF65-F5344CB8AC3E}">
        <p14:creationId xmlns:p14="http://schemas.microsoft.com/office/powerpoint/2010/main" val="4225317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Positive vs negative form example:</a:t>
            </a:r>
          </a:p>
        </p:txBody>
      </p:sp>
      <p:sp>
        <p:nvSpPr>
          <p:cNvPr id="4" name="Slide Number Placeholder 3"/>
          <p:cNvSpPr>
            <a:spLocks noGrp="1"/>
          </p:cNvSpPr>
          <p:nvPr>
            <p:ph type="sldNum" sz="quarter" idx="5"/>
          </p:nvPr>
        </p:nvSpPr>
        <p:spPr/>
        <p:txBody>
          <a:bodyPr/>
          <a:lstStyle/>
          <a:p>
            <a:fld id="{C8EE24C2-8C1D-3448-9A1F-E74AF1A03267}" type="slidenum">
              <a:rPr lang="en-US" smtClean="0"/>
              <a:t>25</a:t>
            </a:fld>
            <a:endParaRPr lang="en-US"/>
          </a:p>
        </p:txBody>
      </p:sp>
    </p:spTree>
    <p:extLst>
      <p:ext uri="{BB962C8B-B14F-4D97-AF65-F5344CB8AC3E}">
        <p14:creationId xmlns:p14="http://schemas.microsoft.com/office/powerpoint/2010/main" val="2260184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a reminder, we talked about…. </a:t>
            </a:r>
          </a:p>
          <a:p>
            <a:endParaRPr lang="en-US" b="0" dirty="0"/>
          </a:p>
          <a:p>
            <a:r>
              <a:rPr lang="en-US" b="0" dirty="0"/>
              <a:t>1meets technical and accessibility requirements</a:t>
            </a:r>
          </a:p>
          <a:p>
            <a:r>
              <a:rPr lang="en-US" b="0" dirty="0"/>
              <a:t>2. Using GH issue templates</a:t>
            </a:r>
          </a:p>
          <a:p>
            <a:r>
              <a:rPr lang="en-US" b="0" dirty="0"/>
              <a:t>3. </a:t>
            </a:r>
          </a:p>
        </p:txBody>
      </p:sp>
      <p:sp>
        <p:nvSpPr>
          <p:cNvPr id="4" name="Slide Number Placeholder 3"/>
          <p:cNvSpPr>
            <a:spLocks noGrp="1"/>
          </p:cNvSpPr>
          <p:nvPr>
            <p:ph type="sldNum" sz="quarter" idx="5"/>
          </p:nvPr>
        </p:nvSpPr>
        <p:spPr/>
        <p:txBody>
          <a:bodyPr/>
          <a:lstStyle/>
          <a:p>
            <a:fld id="{C8EE24C2-8C1D-3448-9A1F-E74AF1A03267}" type="slidenum">
              <a:rPr lang="en-US" smtClean="0"/>
              <a:t>26</a:t>
            </a:fld>
            <a:endParaRPr lang="en-US"/>
          </a:p>
        </p:txBody>
      </p:sp>
    </p:spTree>
    <p:extLst>
      <p:ext uri="{BB962C8B-B14F-4D97-AF65-F5344CB8AC3E}">
        <p14:creationId xmlns:p14="http://schemas.microsoft.com/office/powerpoint/2010/main" val="4048701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Think of one specific action you can take in the next 24-48 hours to start improving a project you care about.</a:t>
            </a:r>
          </a:p>
          <a:p>
            <a:endParaRPr lang="en-US" dirty="0"/>
          </a:p>
          <a:p>
            <a:r>
              <a:rPr lang="en-US" dirty="0"/>
              <a:t>don’t necessarily need to be a core maintainer – many projects have clear instructions for how to suggest a change to documentation. </a:t>
            </a:r>
          </a:p>
          <a:p>
            <a:r>
              <a:rPr lang="en-US" dirty="0"/>
              <a:t>1st </a:t>
            </a:r>
            <a:r>
              <a:rPr lang="en-US" dirty="0" err="1"/>
              <a:t>OSource</a:t>
            </a:r>
            <a:r>
              <a:rPr lang="en-US" dirty="0"/>
              <a:t> PR I opened was improving alt text for </a:t>
            </a:r>
            <a:r>
              <a:rPr lang="en-US" dirty="0" err="1"/>
              <a:t>Jupyter</a:t>
            </a:r>
            <a:r>
              <a:rPr lang="en-US" dirty="0"/>
              <a:t> documentation. </a:t>
            </a:r>
          </a:p>
          <a:p>
            <a:endParaRPr lang="en-US" dirty="0"/>
          </a:p>
          <a:p>
            <a:r>
              <a:rPr lang="en-US" dirty="0"/>
              <a:t>Many of these fixes can be wonderful “good first issues” – if wanting more community engagement</a:t>
            </a:r>
          </a:p>
        </p:txBody>
      </p:sp>
      <p:sp>
        <p:nvSpPr>
          <p:cNvPr id="4" name="Slide Number Placeholder 3"/>
          <p:cNvSpPr>
            <a:spLocks noGrp="1"/>
          </p:cNvSpPr>
          <p:nvPr>
            <p:ph type="sldNum" sz="quarter" idx="5"/>
          </p:nvPr>
        </p:nvSpPr>
        <p:spPr/>
        <p:txBody>
          <a:bodyPr/>
          <a:lstStyle/>
          <a:p>
            <a:fld id="{EEFDBD01-FBEC-BA4C-B952-8D5EA251F5C0}" type="slidenum">
              <a:rPr lang="en-US" smtClean="0"/>
              <a:t>27</a:t>
            </a:fld>
            <a:endParaRPr lang="en-US"/>
          </a:p>
        </p:txBody>
      </p:sp>
    </p:spTree>
    <p:extLst>
      <p:ext uri="{BB962C8B-B14F-4D97-AF65-F5344CB8AC3E}">
        <p14:creationId xmlns:p14="http://schemas.microsoft.com/office/powerpoint/2010/main" val="2028716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Set a reminder for yourself to make sure you do it. you’re not going to want to forget about this task, and that’s because as an additional piece of motivation, designed hex sticker</a:t>
            </a:r>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5"/>
          </p:nvPr>
        </p:nvSpPr>
        <p:spPr/>
        <p:txBody>
          <a:bodyPr/>
          <a:lstStyle/>
          <a:p>
            <a:fld id="{EEFDBD01-FBEC-BA4C-B952-8D5EA251F5C0}" type="slidenum">
              <a:rPr lang="en-US" smtClean="0"/>
              <a:t>28</a:t>
            </a:fld>
            <a:endParaRPr lang="en-US"/>
          </a:p>
        </p:txBody>
      </p:sp>
    </p:spTree>
    <p:extLst>
      <p:ext uri="{BB962C8B-B14F-4D97-AF65-F5344CB8AC3E}">
        <p14:creationId xmlns:p14="http://schemas.microsoft.com/office/powerpoint/2010/main" val="1194805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way to get one is tag me in the comments of an associated PR or issue (or email me a screenshot), etc. </a:t>
            </a:r>
            <a:r>
              <a:rPr lang="en-US" i="1" dirty="0"/>
              <a:t>click</a:t>
            </a:r>
            <a:endParaRPr lang="en-US" dirty="0"/>
          </a:p>
          <a:p>
            <a:endParaRPr lang="en-US" dirty="0"/>
          </a:p>
          <a:p>
            <a:r>
              <a:rPr lang="en-US" dirty="0"/>
              <a:t>If you’re here in person, try to come find me once you’ve done this to get your sticker. I know it’s the last day of the conference, so if you don’t find me before leaving, or you’re watching online, I’ll make my best effort to coordinate mailing these out to as many people as I feasibly can until I run out! </a:t>
            </a:r>
          </a:p>
          <a:p>
            <a:endParaRPr lang="en-US" dirty="0"/>
          </a:p>
          <a:p>
            <a:r>
              <a:rPr lang="en-US" dirty="0"/>
              <a:t>Thank you so much for your attention, and I look forward to seeing the first steps you take to commit to change. </a:t>
            </a:r>
          </a:p>
        </p:txBody>
      </p:sp>
      <p:sp>
        <p:nvSpPr>
          <p:cNvPr id="4" name="Slide Number Placeholder 3"/>
          <p:cNvSpPr>
            <a:spLocks noGrp="1"/>
          </p:cNvSpPr>
          <p:nvPr>
            <p:ph type="sldNum" sz="quarter" idx="5"/>
          </p:nvPr>
        </p:nvSpPr>
        <p:spPr/>
        <p:txBody>
          <a:bodyPr/>
          <a:lstStyle/>
          <a:p>
            <a:fld id="{EEFDBD01-FBEC-BA4C-B952-8D5EA251F5C0}" type="slidenum">
              <a:rPr lang="en-US" smtClean="0"/>
              <a:t>29</a:t>
            </a:fld>
            <a:endParaRPr lang="en-US"/>
          </a:p>
        </p:txBody>
      </p:sp>
    </p:spTree>
    <p:extLst>
      <p:ext uri="{BB962C8B-B14F-4D97-AF65-F5344CB8AC3E}">
        <p14:creationId xmlns:p14="http://schemas.microsoft.com/office/powerpoint/2010/main" val="2607739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here to talk about tampons</a:t>
            </a:r>
          </a:p>
          <a:p>
            <a:endParaRPr lang="en-US" dirty="0"/>
          </a:p>
        </p:txBody>
      </p:sp>
      <p:sp>
        <p:nvSpPr>
          <p:cNvPr id="4" name="Slide Number Placeholder 3"/>
          <p:cNvSpPr>
            <a:spLocks noGrp="1"/>
          </p:cNvSpPr>
          <p:nvPr>
            <p:ph type="sldNum" sz="quarter" idx="5"/>
          </p:nvPr>
        </p:nvSpPr>
        <p:spPr/>
        <p:txBody>
          <a:bodyPr/>
          <a:lstStyle/>
          <a:p>
            <a:fld id="{EEFDBD01-FBEC-BA4C-B952-8D5EA251F5C0}" type="slidenum">
              <a:rPr lang="en-US" smtClean="0"/>
              <a:t>3</a:t>
            </a:fld>
            <a:endParaRPr lang="en-US"/>
          </a:p>
        </p:txBody>
      </p:sp>
    </p:spTree>
    <p:extLst>
      <p:ext uri="{BB962C8B-B14F-4D97-AF65-F5344CB8AC3E}">
        <p14:creationId xmlns:p14="http://schemas.microsoft.com/office/powerpoint/2010/main" val="1847409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b="0" i="0" u="none" strike="noStrike" dirty="0">
                <a:solidFill>
                  <a:srgbClr val="000000"/>
                </a:solidFill>
                <a:effectLst/>
                <a:latin typeface="Arial" panose="020B0604020202020204" pitchFamily="34" charset="0"/>
              </a:rPr>
              <a:t>Why are we asking these questions? We believe that having a more accurate count of CHOP employees with disabilities will improve our ability to advocate for continued improvements and resources. We also hope this information will also guide leaders who are making decisions on programs and services offered to employees. </a:t>
            </a:r>
            <a:endParaRPr lang="en-US" sz="1800" b="0" i="0" u="none" strike="noStrike" dirty="0">
              <a:solidFill>
                <a:srgbClr val="000000"/>
              </a:solidFill>
              <a:effectLst/>
              <a:latin typeface="Calibri" panose="020F0502020204030204" pitchFamily="34" charset="0"/>
            </a:endParaRPr>
          </a:p>
          <a:p>
            <a:pPr marL="0" marR="0" algn="l">
              <a:spcBef>
                <a:spcPts val="0"/>
              </a:spcBef>
              <a:spcAft>
                <a:spcPts val="0"/>
              </a:spcAft>
            </a:pPr>
            <a:r>
              <a:rPr lang="en-US" sz="1800" b="0" i="0" u="none" strike="noStrike" dirty="0">
                <a:solidFill>
                  <a:srgbClr val="000000"/>
                </a:solidFill>
                <a:effectLst/>
                <a:latin typeface="Arial" panose="020B0604020202020204" pitchFamily="34" charset="0"/>
              </a:rPr>
              <a:t> </a:t>
            </a:r>
            <a:endParaRPr lang="en-US" sz="1800" b="0" i="0" u="none" strike="noStrike" dirty="0">
              <a:solidFill>
                <a:srgbClr val="000000"/>
              </a:solidFill>
              <a:effectLst/>
              <a:latin typeface="Calibri" panose="020F0502020204030204" pitchFamily="34" charset="0"/>
            </a:endParaRPr>
          </a:p>
          <a:p>
            <a:pPr marL="0" marR="0" algn="l">
              <a:spcBef>
                <a:spcPts val="0"/>
              </a:spcBef>
              <a:spcAft>
                <a:spcPts val="0"/>
              </a:spcAft>
            </a:pPr>
            <a:r>
              <a:rPr lang="en-US" sz="1800" b="0" i="0" u="none" strike="noStrike" dirty="0">
                <a:solidFill>
                  <a:srgbClr val="000000"/>
                </a:solidFill>
                <a:effectLst/>
                <a:latin typeface="Arial" panose="020B0604020202020204" pitchFamily="34" charset="0"/>
              </a:rPr>
              <a:t>We chose to collect this information through the Engagement Survey because it is anonymous. While you can self-disclose your disability status in Workday, we know that not everyone is comfortable adding this to their Workday profile.  (Though CHOP does treat this information confidentially).</a:t>
            </a:r>
            <a:endParaRPr lang="en-US" sz="1800" b="0" i="0" u="none" strike="noStrike" dirty="0">
              <a:solidFill>
                <a:srgbClr val="000000"/>
              </a:solidFill>
              <a:effectLst/>
              <a:latin typeface="Calibri" panose="020F0502020204030204" pitchFamily="34" charset="0"/>
            </a:endParaRPr>
          </a:p>
          <a:p>
            <a:pPr marL="0" marR="0" algn="l">
              <a:spcBef>
                <a:spcPts val="0"/>
              </a:spcBef>
              <a:spcAft>
                <a:spcPts val="0"/>
              </a:spcAft>
            </a:pPr>
            <a:r>
              <a:rPr lang="en-US" sz="1800" b="0" i="0" u="none" strike="noStrike" dirty="0">
                <a:solidFill>
                  <a:srgbClr val="000000"/>
                </a:solidFill>
                <a:effectLst/>
                <a:latin typeface="Arial" panose="020B0604020202020204" pitchFamily="34" charset="0"/>
              </a:rPr>
              <a:t> </a:t>
            </a:r>
            <a:endParaRPr lang="en-US" sz="1800" b="0" i="0" u="none" strike="noStrike" dirty="0">
              <a:solidFill>
                <a:srgbClr val="000000"/>
              </a:solidFill>
              <a:effectLst/>
              <a:latin typeface="Calibri" panose="020F0502020204030204" pitchFamily="34" charset="0"/>
            </a:endParaRPr>
          </a:p>
          <a:p>
            <a:pPr marL="0" marR="0" algn="l">
              <a:spcBef>
                <a:spcPts val="0"/>
              </a:spcBef>
              <a:spcAft>
                <a:spcPts val="0"/>
              </a:spcAft>
            </a:pPr>
            <a:r>
              <a:rPr lang="en-US" sz="1800" b="0" i="0" u="none" strike="noStrike" dirty="0">
                <a:solidFill>
                  <a:srgbClr val="000000"/>
                </a:solidFill>
                <a:effectLst/>
                <a:latin typeface="Arial" panose="020B0604020202020204" pitchFamily="34" charset="0"/>
              </a:rPr>
              <a:t>The Engagement Survey is administered by a third-party company, Press Ganey. Survey data is reported back to CHOP in an anonymized format. An important caveat is that any </a:t>
            </a:r>
            <a:r>
              <a:rPr lang="en-US" sz="1800" b="1" i="0" u="none" strike="noStrike" dirty="0">
                <a:solidFill>
                  <a:srgbClr val="000000"/>
                </a:solidFill>
                <a:effectLst/>
                <a:latin typeface="Arial" panose="020B0604020202020204" pitchFamily="34" charset="0"/>
              </a:rPr>
              <a:t>responses to open-ended questions are shared unedited</a:t>
            </a:r>
            <a:r>
              <a:rPr lang="en-US" sz="1800" b="0" i="0" u="none" strike="noStrike" dirty="0">
                <a:solidFill>
                  <a:srgbClr val="000000"/>
                </a:solidFill>
                <a:effectLst/>
                <a:latin typeface="Arial" panose="020B0604020202020204" pitchFamily="34" charset="0"/>
              </a:rPr>
              <a:t>. So if you include identifying information in your comments, someone may be able to guess who wrote it.</a:t>
            </a:r>
            <a:endParaRPr lang="en-US" sz="1800" b="0" i="0" u="none" strike="noStrike" dirty="0">
              <a:solidFill>
                <a:srgbClr val="000000"/>
              </a:solidFill>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8EE24C2-8C1D-3448-9A1F-E74AF1A03267}" type="slidenum">
              <a:rPr lang="en-US" smtClean="0"/>
              <a:t>30</a:t>
            </a:fld>
            <a:endParaRPr lang="en-US"/>
          </a:p>
        </p:txBody>
      </p:sp>
    </p:spTree>
    <p:extLst>
      <p:ext uri="{BB962C8B-B14F-4D97-AF65-F5344CB8AC3E}">
        <p14:creationId xmlns:p14="http://schemas.microsoft.com/office/powerpoint/2010/main" val="4017786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way to get one is tag me in the comments of an associated PR or issue (or email me a screenshot), etc. </a:t>
            </a:r>
            <a:r>
              <a:rPr lang="en-US" i="1" dirty="0"/>
              <a:t>click</a:t>
            </a:r>
            <a:endParaRPr lang="en-US" dirty="0"/>
          </a:p>
          <a:p>
            <a:endParaRPr lang="en-US" dirty="0"/>
          </a:p>
          <a:p>
            <a:r>
              <a:rPr lang="en-US" dirty="0"/>
              <a:t>If you’re here in person, try to come find me once you’ve done this to get your sticker. I know it’s the last day of the conference, so if you don’t find me before leaving, or you’re watching online, I’ll make my best effort to coordinate mailing these out to as many people as I feasibly can until I run out! </a:t>
            </a:r>
          </a:p>
          <a:p>
            <a:endParaRPr lang="en-US" dirty="0"/>
          </a:p>
          <a:p>
            <a:r>
              <a:rPr lang="en-US" dirty="0"/>
              <a:t>Thank you so much for your attention, and I look forward to seeing the first steps you take to commit to change. </a:t>
            </a:r>
          </a:p>
        </p:txBody>
      </p:sp>
      <p:sp>
        <p:nvSpPr>
          <p:cNvPr id="4" name="Slide Number Placeholder 3"/>
          <p:cNvSpPr>
            <a:spLocks noGrp="1"/>
          </p:cNvSpPr>
          <p:nvPr>
            <p:ph type="sldNum" sz="quarter" idx="5"/>
          </p:nvPr>
        </p:nvSpPr>
        <p:spPr/>
        <p:txBody>
          <a:bodyPr/>
          <a:lstStyle/>
          <a:p>
            <a:fld id="{EEFDBD01-FBEC-BA4C-B952-8D5EA251F5C0}" type="slidenum">
              <a:rPr lang="en-US" smtClean="0"/>
              <a:t>31</a:t>
            </a:fld>
            <a:endParaRPr lang="en-US"/>
          </a:p>
        </p:txBody>
      </p:sp>
    </p:spTree>
    <p:extLst>
      <p:ext uri="{BB962C8B-B14F-4D97-AF65-F5344CB8AC3E}">
        <p14:creationId xmlns:p14="http://schemas.microsoft.com/office/powerpoint/2010/main" val="199797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technology doesn’t just create itself, nor does data analyze itself (at least, not yet). So we have this process of </a:t>
            </a:r>
            <a:r>
              <a:rPr lang="en-US" i="1" dirty="0"/>
              <a:t>click</a:t>
            </a:r>
          </a:p>
          <a:p>
            <a:r>
              <a:rPr lang="en-US" dirty="0"/>
              <a:t>an initial developer/contributor/maintainer who supports the creation of a tool or who is doing the data science. They produce the output, whether that’s an app or a piece of software or a report, which subsequently ends in the hands of the end stakeholder or user</a:t>
            </a:r>
          </a:p>
        </p:txBody>
      </p:sp>
      <p:sp>
        <p:nvSpPr>
          <p:cNvPr id="4" name="Slide Number Placeholder 3"/>
          <p:cNvSpPr>
            <a:spLocks noGrp="1"/>
          </p:cNvSpPr>
          <p:nvPr>
            <p:ph type="sldNum" sz="quarter" idx="5"/>
          </p:nvPr>
        </p:nvSpPr>
        <p:spPr/>
        <p:txBody>
          <a:bodyPr/>
          <a:lstStyle/>
          <a:p>
            <a:fld id="{EEFDBD01-FBEC-BA4C-B952-8D5EA251F5C0}" type="slidenum">
              <a:rPr lang="en-US" smtClean="0"/>
              <a:t>4</a:t>
            </a:fld>
            <a:endParaRPr lang="en-US"/>
          </a:p>
        </p:txBody>
      </p:sp>
    </p:spTree>
    <p:extLst>
      <p:ext uri="{BB962C8B-B14F-4D97-AF65-F5344CB8AC3E}">
        <p14:creationId xmlns:p14="http://schemas.microsoft.com/office/powerpoint/2010/main" val="379292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of this dialogue, we tend to focus on that end user</a:t>
            </a:r>
          </a:p>
        </p:txBody>
      </p:sp>
      <p:sp>
        <p:nvSpPr>
          <p:cNvPr id="4" name="Slide Number Placeholder 3"/>
          <p:cNvSpPr>
            <a:spLocks noGrp="1"/>
          </p:cNvSpPr>
          <p:nvPr>
            <p:ph type="sldNum" sz="quarter" idx="5"/>
          </p:nvPr>
        </p:nvSpPr>
        <p:spPr/>
        <p:txBody>
          <a:bodyPr/>
          <a:lstStyle/>
          <a:p>
            <a:fld id="{EEFDBD01-FBEC-BA4C-B952-8D5EA251F5C0}" type="slidenum">
              <a:rPr lang="en-US" smtClean="0"/>
              <a:t>5</a:t>
            </a:fld>
            <a:endParaRPr lang="en-US"/>
          </a:p>
        </p:txBody>
      </p:sp>
    </p:spTree>
    <p:extLst>
      <p:ext uri="{BB962C8B-B14F-4D97-AF65-F5344CB8AC3E}">
        <p14:creationId xmlns:p14="http://schemas.microsoft.com/office/powerpoint/2010/main" val="2901694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generally do this by focusing in on a specific part of the process, which is that output stage</a:t>
            </a:r>
          </a:p>
        </p:txBody>
      </p:sp>
      <p:sp>
        <p:nvSpPr>
          <p:cNvPr id="4" name="Slide Number Placeholder 3"/>
          <p:cNvSpPr>
            <a:spLocks noGrp="1"/>
          </p:cNvSpPr>
          <p:nvPr>
            <p:ph type="sldNum" sz="quarter" idx="5"/>
          </p:nvPr>
        </p:nvSpPr>
        <p:spPr/>
        <p:txBody>
          <a:bodyPr/>
          <a:lstStyle/>
          <a:p>
            <a:fld id="{EEFDBD01-FBEC-BA4C-B952-8D5EA251F5C0}" type="slidenum">
              <a:rPr lang="en-US" smtClean="0"/>
              <a:t>6</a:t>
            </a:fld>
            <a:endParaRPr lang="en-US"/>
          </a:p>
        </p:txBody>
      </p:sp>
    </p:spTree>
    <p:extLst>
      <p:ext uri="{BB962C8B-B14F-4D97-AF65-F5344CB8AC3E}">
        <p14:creationId xmlns:p14="http://schemas.microsoft.com/office/powerpoint/2010/main" val="1404309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Asking questions like “ can someone colorblind distinguish features of graph?” </a:t>
            </a:r>
          </a:p>
        </p:txBody>
      </p:sp>
      <p:sp>
        <p:nvSpPr>
          <p:cNvPr id="4" name="Slide Number Placeholder 3"/>
          <p:cNvSpPr>
            <a:spLocks noGrp="1"/>
          </p:cNvSpPr>
          <p:nvPr>
            <p:ph type="sldNum" sz="quarter" idx="5"/>
          </p:nvPr>
        </p:nvSpPr>
        <p:spPr/>
        <p:txBody>
          <a:bodyPr/>
          <a:lstStyle/>
          <a:p>
            <a:fld id="{EEFDBD01-FBEC-BA4C-B952-8D5EA251F5C0}" type="slidenum">
              <a:rPr lang="en-US" smtClean="0"/>
              <a:t>7</a:t>
            </a:fld>
            <a:endParaRPr lang="en-US"/>
          </a:p>
        </p:txBody>
      </p:sp>
    </p:spTree>
    <p:extLst>
      <p:ext uri="{BB962C8B-B14F-4D97-AF65-F5344CB8AC3E}">
        <p14:creationId xmlns:p14="http://schemas.microsoft.com/office/powerpoint/2010/main" val="2660812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included sufficient alt text for someone who requires non-visual access to this information?” </a:t>
            </a:r>
          </a:p>
          <a:p>
            <a:r>
              <a:rPr lang="en-US" dirty="0"/>
              <a:t>‘</a:t>
            </a:r>
          </a:p>
          <a:p>
            <a:r>
              <a:rPr lang="en-US" dirty="0"/>
              <a:t>wrong place to focus if we want to avoid being like that all-male engineering team at NASA</a:t>
            </a:r>
          </a:p>
        </p:txBody>
      </p:sp>
      <p:sp>
        <p:nvSpPr>
          <p:cNvPr id="4" name="Slide Number Placeholder 3"/>
          <p:cNvSpPr>
            <a:spLocks noGrp="1"/>
          </p:cNvSpPr>
          <p:nvPr>
            <p:ph type="sldNum" sz="quarter" idx="5"/>
          </p:nvPr>
        </p:nvSpPr>
        <p:spPr/>
        <p:txBody>
          <a:bodyPr/>
          <a:lstStyle/>
          <a:p>
            <a:fld id="{EEFDBD01-FBEC-BA4C-B952-8D5EA251F5C0}" type="slidenum">
              <a:rPr lang="en-US" smtClean="0"/>
              <a:t>8</a:t>
            </a:fld>
            <a:endParaRPr lang="en-US"/>
          </a:p>
        </p:txBody>
      </p:sp>
    </p:spTree>
    <p:extLst>
      <p:ext uri="{BB962C8B-B14F-4D97-AF65-F5344CB8AC3E}">
        <p14:creationId xmlns:p14="http://schemas.microsoft.com/office/powerpoint/2010/main" val="57444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(only) focusing on the experience of the end user, divert attention toward the experience of the programmer or data scientist, working to reduce unnecessary barriers for disabled coders contributing to and use of  open source projects</a:t>
            </a:r>
          </a:p>
        </p:txBody>
      </p:sp>
      <p:sp>
        <p:nvSpPr>
          <p:cNvPr id="4" name="Slide Number Placeholder 3"/>
          <p:cNvSpPr>
            <a:spLocks noGrp="1"/>
          </p:cNvSpPr>
          <p:nvPr>
            <p:ph type="sldNum" sz="quarter" idx="5"/>
          </p:nvPr>
        </p:nvSpPr>
        <p:spPr/>
        <p:txBody>
          <a:bodyPr/>
          <a:lstStyle/>
          <a:p>
            <a:fld id="{EEFDBD01-FBEC-BA4C-B952-8D5EA251F5C0}" type="slidenum">
              <a:rPr lang="en-US" smtClean="0"/>
              <a:t>9</a:t>
            </a:fld>
            <a:endParaRPr lang="en-US"/>
          </a:p>
        </p:txBody>
      </p:sp>
    </p:spTree>
    <p:extLst>
      <p:ext uri="{BB962C8B-B14F-4D97-AF65-F5344CB8AC3E}">
        <p14:creationId xmlns:p14="http://schemas.microsoft.com/office/powerpoint/2010/main" val="1371760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1516D-047B-F3CD-452A-88DC2ED2CA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D40346-5871-36BF-315E-91ED7F1310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BE3E0C-5C3B-F6E5-0182-79A6412C41CD}"/>
              </a:ext>
            </a:extLst>
          </p:cNvPr>
          <p:cNvSpPr>
            <a:spLocks noGrp="1"/>
          </p:cNvSpPr>
          <p:nvPr>
            <p:ph type="dt" sz="half" idx="10"/>
          </p:nvPr>
        </p:nvSpPr>
        <p:spPr/>
        <p:txBody>
          <a:bodyPr/>
          <a:lstStyle/>
          <a:p>
            <a:fld id="{9B5658E0-536D-8E4B-B141-3AE80CD4B2D8}" type="datetime1">
              <a:rPr lang="en-US" smtClean="0"/>
              <a:t>10/23/23</a:t>
            </a:fld>
            <a:endParaRPr lang="en-US"/>
          </a:p>
        </p:txBody>
      </p:sp>
      <p:sp>
        <p:nvSpPr>
          <p:cNvPr id="5" name="Footer Placeholder 4">
            <a:extLst>
              <a:ext uri="{FF2B5EF4-FFF2-40B4-BE49-F238E27FC236}">
                <a16:creationId xmlns:a16="http://schemas.microsoft.com/office/drawing/2014/main" id="{C2BFEB7D-1179-FD5C-39C4-187FCF843A35}"/>
              </a:ext>
            </a:extLst>
          </p:cNvPr>
          <p:cNvSpPr>
            <a:spLocks noGrp="1"/>
          </p:cNvSpPr>
          <p:nvPr>
            <p:ph type="ftr" sz="quarter" idx="11"/>
          </p:nvPr>
        </p:nvSpPr>
        <p:spPr/>
        <p:txBody>
          <a:body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13B2AD0D-0C85-F7CF-9880-502DAA4D2494}"/>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30908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3B482-4DAE-A8DF-19C4-3DEEEF0A2C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11E831-4FFE-E974-60C2-5822EDB9D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A1FAB2-B7BA-789B-E275-B594874496C4}"/>
              </a:ext>
            </a:extLst>
          </p:cNvPr>
          <p:cNvSpPr>
            <a:spLocks noGrp="1"/>
          </p:cNvSpPr>
          <p:nvPr>
            <p:ph type="dt" sz="half" idx="10"/>
          </p:nvPr>
        </p:nvSpPr>
        <p:spPr/>
        <p:txBody>
          <a:bodyPr/>
          <a:lstStyle/>
          <a:p>
            <a:fld id="{2079F377-0CBA-EF4F-854E-D7FA41964DB3}" type="datetime1">
              <a:rPr lang="en-US" smtClean="0"/>
              <a:t>10/23/23</a:t>
            </a:fld>
            <a:endParaRPr lang="en-US"/>
          </a:p>
        </p:txBody>
      </p:sp>
      <p:sp>
        <p:nvSpPr>
          <p:cNvPr id="5" name="Footer Placeholder 4">
            <a:extLst>
              <a:ext uri="{FF2B5EF4-FFF2-40B4-BE49-F238E27FC236}">
                <a16:creationId xmlns:a16="http://schemas.microsoft.com/office/drawing/2014/main" id="{4B03A861-4AB1-B36F-0F04-E56B9CBC1C47}"/>
              </a:ext>
            </a:extLst>
          </p:cNvPr>
          <p:cNvSpPr>
            <a:spLocks noGrp="1"/>
          </p:cNvSpPr>
          <p:nvPr>
            <p:ph type="ftr" sz="quarter" idx="11"/>
          </p:nvPr>
        </p:nvSpPr>
        <p:spPr/>
        <p:txBody>
          <a:body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EFE52D6E-0B3A-1A66-2C3F-0F5F1D9075A2}"/>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311371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1DC3E8-8465-B9DA-5A75-9186F0D289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69D08A-0ADA-4C6D-72DF-B191FDD561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50211-3F15-81F0-57C0-57D48A150745}"/>
              </a:ext>
            </a:extLst>
          </p:cNvPr>
          <p:cNvSpPr>
            <a:spLocks noGrp="1"/>
          </p:cNvSpPr>
          <p:nvPr>
            <p:ph type="dt" sz="half" idx="10"/>
          </p:nvPr>
        </p:nvSpPr>
        <p:spPr/>
        <p:txBody>
          <a:bodyPr/>
          <a:lstStyle/>
          <a:p>
            <a:fld id="{CA7E97CD-D606-2242-853D-0E03EC596C94}" type="datetime1">
              <a:rPr lang="en-US" smtClean="0"/>
              <a:t>10/23/23</a:t>
            </a:fld>
            <a:endParaRPr lang="en-US"/>
          </a:p>
        </p:txBody>
      </p:sp>
      <p:sp>
        <p:nvSpPr>
          <p:cNvPr id="5" name="Footer Placeholder 4">
            <a:extLst>
              <a:ext uri="{FF2B5EF4-FFF2-40B4-BE49-F238E27FC236}">
                <a16:creationId xmlns:a16="http://schemas.microsoft.com/office/drawing/2014/main" id="{F33813D4-379D-B69A-C21D-A472600F0037}"/>
              </a:ext>
            </a:extLst>
          </p:cNvPr>
          <p:cNvSpPr>
            <a:spLocks noGrp="1"/>
          </p:cNvSpPr>
          <p:nvPr>
            <p:ph type="ftr" sz="quarter" idx="11"/>
          </p:nvPr>
        </p:nvSpPr>
        <p:spPr/>
        <p:txBody>
          <a:body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EE2313A2-5CC2-EDAD-B851-E33EB529CAF6}"/>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58497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8CA6-FEBE-058A-B51E-4DEC95A5E7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24FF19-08D7-41EB-2142-D2AA470EDE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C6DAA-908B-F414-292A-7D8BC6EBD025}"/>
              </a:ext>
            </a:extLst>
          </p:cNvPr>
          <p:cNvSpPr>
            <a:spLocks noGrp="1"/>
          </p:cNvSpPr>
          <p:nvPr>
            <p:ph type="dt" sz="half" idx="10"/>
          </p:nvPr>
        </p:nvSpPr>
        <p:spPr/>
        <p:txBody>
          <a:bodyPr/>
          <a:lstStyle/>
          <a:p>
            <a:fld id="{F4830222-0F4E-FA46-9244-C9726C55D16D}" type="datetime1">
              <a:rPr lang="en-US" smtClean="0"/>
              <a:t>10/23/23</a:t>
            </a:fld>
            <a:endParaRPr lang="en-US"/>
          </a:p>
        </p:txBody>
      </p:sp>
      <p:sp>
        <p:nvSpPr>
          <p:cNvPr id="5" name="Footer Placeholder 4">
            <a:extLst>
              <a:ext uri="{FF2B5EF4-FFF2-40B4-BE49-F238E27FC236}">
                <a16:creationId xmlns:a16="http://schemas.microsoft.com/office/drawing/2014/main" id="{EE19D262-982A-242C-9873-F70CEB15F11A}"/>
              </a:ext>
            </a:extLst>
          </p:cNvPr>
          <p:cNvSpPr>
            <a:spLocks noGrp="1"/>
          </p:cNvSpPr>
          <p:nvPr>
            <p:ph type="ftr" sz="quarter" idx="11"/>
          </p:nvPr>
        </p:nvSpPr>
        <p:spPr/>
        <p:txBody>
          <a:body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6FF3881E-F7C1-1D04-7F1A-BECB47037764}"/>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486094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B8A63-6215-93FB-3FD9-174527FC2D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3AB8EC-B357-9854-D78B-350377AC30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1F3914-17C1-6B0A-60AA-50DF1F023840}"/>
              </a:ext>
            </a:extLst>
          </p:cNvPr>
          <p:cNvSpPr>
            <a:spLocks noGrp="1"/>
          </p:cNvSpPr>
          <p:nvPr>
            <p:ph type="dt" sz="half" idx="10"/>
          </p:nvPr>
        </p:nvSpPr>
        <p:spPr/>
        <p:txBody>
          <a:bodyPr/>
          <a:lstStyle/>
          <a:p>
            <a:fld id="{A9370367-89E6-864C-B828-DB6CC00A63F9}" type="datetime1">
              <a:rPr lang="en-US" smtClean="0"/>
              <a:t>10/23/23</a:t>
            </a:fld>
            <a:endParaRPr lang="en-US"/>
          </a:p>
        </p:txBody>
      </p:sp>
      <p:sp>
        <p:nvSpPr>
          <p:cNvPr id="5" name="Footer Placeholder 4">
            <a:extLst>
              <a:ext uri="{FF2B5EF4-FFF2-40B4-BE49-F238E27FC236}">
                <a16:creationId xmlns:a16="http://schemas.microsoft.com/office/drawing/2014/main" id="{EA9C33BE-6915-9A39-8998-43B7AF018C85}"/>
              </a:ext>
            </a:extLst>
          </p:cNvPr>
          <p:cNvSpPr>
            <a:spLocks noGrp="1"/>
          </p:cNvSpPr>
          <p:nvPr>
            <p:ph type="ftr" sz="quarter" idx="11"/>
          </p:nvPr>
        </p:nvSpPr>
        <p:spPr/>
        <p:txBody>
          <a:body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A324D171-4DCC-40CA-AB54-A1C94C08569A}"/>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1313831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1A71-2485-F1E6-7860-8480A35118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1B06DE-56B6-F1B2-FA84-B81986BF97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3157D9-7C2F-A994-5D7A-EFD6E3E1AF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AB351C-9290-A5D1-D8E8-19DC7E6DFABF}"/>
              </a:ext>
            </a:extLst>
          </p:cNvPr>
          <p:cNvSpPr>
            <a:spLocks noGrp="1"/>
          </p:cNvSpPr>
          <p:nvPr>
            <p:ph type="dt" sz="half" idx="10"/>
          </p:nvPr>
        </p:nvSpPr>
        <p:spPr/>
        <p:txBody>
          <a:bodyPr/>
          <a:lstStyle/>
          <a:p>
            <a:fld id="{ED9EAAFE-DFB8-5849-86CB-D6075881404E}" type="datetime1">
              <a:rPr lang="en-US" smtClean="0"/>
              <a:t>10/23/23</a:t>
            </a:fld>
            <a:endParaRPr lang="en-US"/>
          </a:p>
        </p:txBody>
      </p:sp>
      <p:sp>
        <p:nvSpPr>
          <p:cNvPr id="6" name="Footer Placeholder 5">
            <a:extLst>
              <a:ext uri="{FF2B5EF4-FFF2-40B4-BE49-F238E27FC236}">
                <a16:creationId xmlns:a16="http://schemas.microsoft.com/office/drawing/2014/main" id="{13B747A8-ADE3-5392-C8A5-D0074BB60E78}"/>
              </a:ext>
            </a:extLst>
          </p:cNvPr>
          <p:cNvSpPr>
            <a:spLocks noGrp="1"/>
          </p:cNvSpPr>
          <p:nvPr>
            <p:ph type="ftr" sz="quarter" idx="11"/>
          </p:nvPr>
        </p:nvSpPr>
        <p:spPr/>
        <p:txBody>
          <a:bodyPr/>
          <a:lstStyle/>
          <a:p>
            <a:r>
              <a:rPr lang="en-US"/>
              <a:t>slides and resources: github.com/franzenr/commit-to-change</a:t>
            </a:r>
          </a:p>
        </p:txBody>
      </p:sp>
      <p:sp>
        <p:nvSpPr>
          <p:cNvPr id="7" name="Slide Number Placeholder 6">
            <a:extLst>
              <a:ext uri="{FF2B5EF4-FFF2-40B4-BE49-F238E27FC236}">
                <a16:creationId xmlns:a16="http://schemas.microsoft.com/office/drawing/2014/main" id="{E67882B4-1B25-8A45-9745-C6E66F011053}"/>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496441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BD08-0B56-A6C8-AB43-2B729F23D4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0B1DDA-7EF5-C5B5-4B4F-DF97F7F12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F11253-DA75-F275-890A-FFCF57306C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D42009-C306-24CC-1E73-72B09B8ED7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B47135-A145-9F92-ACF1-77A0ACD49F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9DC523-6793-E281-F4AA-AB9AFC52C8E0}"/>
              </a:ext>
            </a:extLst>
          </p:cNvPr>
          <p:cNvSpPr>
            <a:spLocks noGrp="1"/>
          </p:cNvSpPr>
          <p:nvPr>
            <p:ph type="dt" sz="half" idx="10"/>
          </p:nvPr>
        </p:nvSpPr>
        <p:spPr/>
        <p:txBody>
          <a:bodyPr/>
          <a:lstStyle/>
          <a:p>
            <a:fld id="{F99D73C1-59C3-1149-8ED0-6B5AFB0CC7F4}" type="datetime1">
              <a:rPr lang="en-US" smtClean="0"/>
              <a:t>10/23/23</a:t>
            </a:fld>
            <a:endParaRPr lang="en-US"/>
          </a:p>
        </p:txBody>
      </p:sp>
      <p:sp>
        <p:nvSpPr>
          <p:cNvPr id="8" name="Footer Placeholder 7">
            <a:extLst>
              <a:ext uri="{FF2B5EF4-FFF2-40B4-BE49-F238E27FC236}">
                <a16:creationId xmlns:a16="http://schemas.microsoft.com/office/drawing/2014/main" id="{DC8C070F-D182-699B-3D6C-868FD89CC613}"/>
              </a:ext>
            </a:extLst>
          </p:cNvPr>
          <p:cNvSpPr>
            <a:spLocks noGrp="1"/>
          </p:cNvSpPr>
          <p:nvPr>
            <p:ph type="ftr" sz="quarter" idx="11"/>
          </p:nvPr>
        </p:nvSpPr>
        <p:spPr/>
        <p:txBody>
          <a:bodyPr/>
          <a:lstStyle/>
          <a:p>
            <a:r>
              <a:rPr lang="en-US"/>
              <a:t>slides and resources: github.com/franzenr/commit-to-change</a:t>
            </a:r>
          </a:p>
        </p:txBody>
      </p:sp>
      <p:sp>
        <p:nvSpPr>
          <p:cNvPr id="9" name="Slide Number Placeholder 8">
            <a:extLst>
              <a:ext uri="{FF2B5EF4-FFF2-40B4-BE49-F238E27FC236}">
                <a16:creationId xmlns:a16="http://schemas.microsoft.com/office/drawing/2014/main" id="{9B29B5AB-B555-767B-E2B4-774A3850E221}"/>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436666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5893C-28E2-3861-4070-021F1EC90D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9B043B-F14B-B93E-A80C-8F68F50AD9CE}"/>
              </a:ext>
            </a:extLst>
          </p:cNvPr>
          <p:cNvSpPr>
            <a:spLocks noGrp="1"/>
          </p:cNvSpPr>
          <p:nvPr>
            <p:ph type="dt" sz="half" idx="10"/>
          </p:nvPr>
        </p:nvSpPr>
        <p:spPr/>
        <p:txBody>
          <a:bodyPr/>
          <a:lstStyle/>
          <a:p>
            <a:fld id="{5BC8C9B4-C602-984F-A1CA-FA02079DA52A}" type="datetime1">
              <a:rPr lang="en-US" smtClean="0"/>
              <a:t>10/23/23</a:t>
            </a:fld>
            <a:endParaRPr lang="en-US"/>
          </a:p>
        </p:txBody>
      </p:sp>
      <p:sp>
        <p:nvSpPr>
          <p:cNvPr id="4" name="Footer Placeholder 3">
            <a:extLst>
              <a:ext uri="{FF2B5EF4-FFF2-40B4-BE49-F238E27FC236}">
                <a16:creationId xmlns:a16="http://schemas.microsoft.com/office/drawing/2014/main" id="{28818BF5-0078-5CFC-8E0F-ECDA95AE3987}"/>
              </a:ext>
            </a:extLst>
          </p:cNvPr>
          <p:cNvSpPr>
            <a:spLocks noGrp="1"/>
          </p:cNvSpPr>
          <p:nvPr>
            <p:ph type="ftr" sz="quarter" idx="11"/>
          </p:nvPr>
        </p:nvSpPr>
        <p:spPr/>
        <p:txBody>
          <a:bodyPr/>
          <a:lstStyle/>
          <a:p>
            <a:r>
              <a:rPr lang="en-US"/>
              <a:t>slides and resources: github.com/franzenr/commit-to-change</a:t>
            </a:r>
          </a:p>
        </p:txBody>
      </p:sp>
      <p:sp>
        <p:nvSpPr>
          <p:cNvPr id="5" name="Slide Number Placeholder 4">
            <a:extLst>
              <a:ext uri="{FF2B5EF4-FFF2-40B4-BE49-F238E27FC236}">
                <a16:creationId xmlns:a16="http://schemas.microsoft.com/office/drawing/2014/main" id="{79941F2D-DD9A-C42A-941A-FF5EBA97B977}"/>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532275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4A1BB6-7B0B-6387-3F8D-117221776617}"/>
              </a:ext>
            </a:extLst>
          </p:cNvPr>
          <p:cNvSpPr>
            <a:spLocks noGrp="1"/>
          </p:cNvSpPr>
          <p:nvPr>
            <p:ph type="dt" sz="half" idx="10"/>
          </p:nvPr>
        </p:nvSpPr>
        <p:spPr/>
        <p:txBody>
          <a:bodyPr/>
          <a:lstStyle/>
          <a:p>
            <a:fld id="{C08AD466-6C7F-A84A-9DAF-B776B2162CFC}" type="datetime1">
              <a:rPr lang="en-US" smtClean="0"/>
              <a:t>10/23/23</a:t>
            </a:fld>
            <a:endParaRPr lang="en-US"/>
          </a:p>
        </p:txBody>
      </p:sp>
      <p:sp>
        <p:nvSpPr>
          <p:cNvPr id="3" name="Footer Placeholder 2">
            <a:extLst>
              <a:ext uri="{FF2B5EF4-FFF2-40B4-BE49-F238E27FC236}">
                <a16:creationId xmlns:a16="http://schemas.microsoft.com/office/drawing/2014/main" id="{CAD99B9C-2ACA-DCBD-AF5F-70BCE6BA732B}"/>
              </a:ext>
            </a:extLst>
          </p:cNvPr>
          <p:cNvSpPr>
            <a:spLocks noGrp="1"/>
          </p:cNvSpPr>
          <p:nvPr>
            <p:ph type="ftr" sz="quarter" idx="11"/>
          </p:nvPr>
        </p:nvSpPr>
        <p:spPr/>
        <p:txBody>
          <a:bodyPr/>
          <a:lstStyle/>
          <a:p>
            <a:r>
              <a:rPr lang="en-US"/>
              <a:t>slides and resources: github.com/franzenr/commit-to-change</a:t>
            </a:r>
          </a:p>
        </p:txBody>
      </p:sp>
      <p:sp>
        <p:nvSpPr>
          <p:cNvPr id="4" name="Slide Number Placeholder 3">
            <a:extLst>
              <a:ext uri="{FF2B5EF4-FFF2-40B4-BE49-F238E27FC236}">
                <a16:creationId xmlns:a16="http://schemas.microsoft.com/office/drawing/2014/main" id="{61046CDD-6B3D-9922-9B29-23989224F52F}"/>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090232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050-FD29-EAE0-C51C-45445E9866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B3E609-07EE-739B-BAC9-DC915605C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8C6C03-AE9F-D31A-CB32-2131CD66E7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C47701-54BF-8BD5-E69E-52C14CE7150E}"/>
              </a:ext>
            </a:extLst>
          </p:cNvPr>
          <p:cNvSpPr>
            <a:spLocks noGrp="1"/>
          </p:cNvSpPr>
          <p:nvPr>
            <p:ph type="dt" sz="half" idx="10"/>
          </p:nvPr>
        </p:nvSpPr>
        <p:spPr/>
        <p:txBody>
          <a:bodyPr/>
          <a:lstStyle/>
          <a:p>
            <a:fld id="{C6602E07-75EB-B340-837F-CE0E179D7C9C}" type="datetime1">
              <a:rPr lang="en-US" smtClean="0"/>
              <a:t>10/23/23</a:t>
            </a:fld>
            <a:endParaRPr lang="en-US"/>
          </a:p>
        </p:txBody>
      </p:sp>
      <p:sp>
        <p:nvSpPr>
          <p:cNvPr id="6" name="Footer Placeholder 5">
            <a:extLst>
              <a:ext uri="{FF2B5EF4-FFF2-40B4-BE49-F238E27FC236}">
                <a16:creationId xmlns:a16="http://schemas.microsoft.com/office/drawing/2014/main" id="{658A14DC-4D1A-64D8-6347-6DD0CA04CC9C}"/>
              </a:ext>
            </a:extLst>
          </p:cNvPr>
          <p:cNvSpPr>
            <a:spLocks noGrp="1"/>
          </p:cNvSpPr>
          <p:nvPr>
            <p:ph type="ftr" sz="quarter" idx="11"/>
          </p:nvPr>
        </p:nvSpPr>
        <p:spPr/>
        <p:txBody>
          <a:bodyPr/>
          <a:lstStyle/>
          <a:p>
            <a:r>
              <a:rPr lang="en-US"/>
              <a:t>slides and resources: github.com/franzenr/commit-to-change</a:t>
            </a:r>
          </a:p>
        </p:txBody>
      </p:sp>
      <p:sp>
        <p:nvSpPr>
          <p:cNvPr id="7" name="Slide Number Placeholder 6">
            <a:extLst>
              <a:ext uri="{FF2B5EF4-FFF2-40B4-BE49-F238E27FC236}">
                <a16:creationId xmlns:a16="http://schemas.microsoft.com/office/drawing/2014/main" id="{07D6225C-91B4-5EBA-7F23-40DC7B560FBC}"/>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3947708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30AC-7C1B-FC89-EBEB-88D1B73E53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9C2C47-8B2E-E664-483A-E82ABBDED5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A2FD81-00B7-8963-7763-6FE6A04892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EA12D-FA4A-6EF2-E9F2-7636450FC76F}"/>
              </a:ext>
            </a:extLst>
          </p:cNvPr>
          <p:cNvSpPr>
            <a:spLocks noGrp="1"/>
          </p:cNvSpPr>
          <p:nvPr>
            <p:ph type="dt" sz="half" idx="10"/>
          </p:nvPr>
        </p:nvSpPr>
        <p:spPr/>
        <p:txBody>
          <a:bodyPr/>
          <a:lstStyle/>
          <a:p>
            <a:fld id="{B11BB7AE-3CD5-ED42-837D-F78C9B04D83B}" type="datetime1">
              <a:rPr lang="en-US" smtClean="0"/>
              <a:t>10/23/23</a:t>
            </a:fld>
            <a:endParaRPr lang="en-US"/>
          </a:p>
        </p:txBody>
      </p:sp>
      <p:sp>
        <p:nvSpPr>
          <p:cNvPr id="6" name="Footer Placeholder 5">
            <a:extLst>
              <a:ext uri="{FF2B5EF4-FFF2-40B4-BE49-F238E27FC236}">
                <a16:creationId xmlns:a16="http://schemas.microsoft.com/office/drawing/2014/main" id="{69318738-F17F-B915-ADEA-BFB2E2D34D00}"/>
              </a:ext>
            </a:extLst>
          </p:cNvPr>
          <p:cNvSpPr>
            <a:spLocks noGrp="1"/>
          </p:cNvSpPr>
          <p:nvPr>
            <p:ph type="ftr" sz="quarter" idx="11"/>
          </p:nvPr>
        </p:nvSpPr>
        <p:spPr/>
        <p:txBody>
          <a:bodyPr/>
          <a:lstStyle/>
          <a:p>
            <a:r>
              <a:rPr lang="en-US"/>
              <a:t>slides and resources: github.com/franzenr/commit-to-change</a:t>
            </a:r>
          </a:p>
        </p:txBody>
      </p:sp>
      <p:sp>
        <p:nvSpPr>
          <p:cNvPr id="7" name="Slide Number Placeholder 6">
            <a:extLst>
              <a:ext uri="{FF2B5EF4-FFF2-40B4-BE49-F238E27FC236}">
                <a16:creationId xmlns:a16="http://schemas.microsoft.com/office/drawing/2014/main" id="{8924C088-67A1-C2A2-E427-2F98D058A910}"/>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3222832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54ACF-A7A6-6706-E05C-AA9B22DD36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7A2F54-7B96-3B23-D255-4425A434D8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74D77-89ED-9C7C-49B0-6BFDCC81F5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C4B815-B038-7B4B-8C4A-76E1EB0A6287}" type="datetime1">
              <a:rPr lang="en-US" smtClean="0"/>
              <a:t>10/23/23</a:t>
            </a:fld>
            <a:endParaRPr lang="en-US"/>
          </a:p>
        </p:txBody>
      </p:sp>
      <p:sp>
        <p:nvSpPr>
          <p:cNvPr id="5" name="Footer Placeholder 4">
            <a:extLst>
              <a:ext uri="{FF2B5EF4-FFF2-40B4-BE49-F238E27FC236}">
                <a16:creationId xmlns:a16="http://schemas.microsoft.com/office/drawing/2014/main" id="{AE72D83D-C839-7002-FA9E-E3E55859B8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C9031C8F-F3F2-4583-0883-58426C523D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5FD43A-23E6-6B48-B917-099DBC2B79C9}" type="slidenum">
              <a:rPr lang="en-US" smtClean="0"/>
              <a:t>‹#›</a:t>
            </a:fld>
            <a:endParaRPr lang="en-US"/>
          </a:p>
        </p:txBody>
      </p:sp>
    </p:spTree>
    <p:extLst>
      <p:ext uri="{BB962C8B-B14F-4D97-AF65-F5344CB8AC3E}">
        <p14:creationId xmlns:p14="http://schemas.microsoft.com/office/powerpoint/2010/main" val="3748148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19.sv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png"/><Relationship Id="rId5" Type="http://schemas.microsoft.com/office/2017/04/relationships/track" Target="../media/track1.vtt"/><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3.xml.rels><?xml version="1.0" encoding="UTF-8" standalone="yes"?>
<Relationships xmlns="http://schemas.openxmlformats.org/package/2006/relationships"><Relationship Id="rId3" Type="http://schemas.openxmlformats.org/officeDocument/2006/relationships/hyperlink" Target="http://example.com/"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8.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72CE8-6C18-3778-092A-6389491EF7AE}"/>
              </a:ext>
            </a:extLst>
          </p:cNvPr>
          <p:cNvSpPr>
            <a:spLocks noGrp="1"/>
          </p:cNvSpPr>
          <p:nvPr>
            <p:ph type="ctrTitle"/>
          </p:nvPr>
        </p:nvSpPr>
        <p:spPr>
          <a:xfrm>
            <a:off x="815009" y="665018"/>
            <a:ext cx="9852991" cy="1182399"/>
          </a:xfrm>
        </p:spPr>
        <p:txBody>
          <a:bodyPr>
            <a:normAutofit/>
          </a:bodyPr>
          <a:lstStyle/>
          <a:p>
            <a:pPr algn="l"/>
            <a:r>
              <a:rPr lang="en-US" sz="7200" dirty="0">
                <a:latin typeface="Gill Sans MT" panose="020B0502020104020203" pitchFamily="34" charset="77"/>
              </a:rPr>
              <a:t>COMMIT TO CHANGE:</a:t>
            </a:r>
          </a:p>
        </p:txBody>
      </p:sp>
      <p:sp>
        <p:nvSpPr>
          <p:cNvPr id="3" name="Subtitle 2">
            <a:extLst>
              <a:ext uri="{FF2B5EF4-FFF2-40B4-BE49-F238E27FC236}">
                <a16:creationId xmlns:a16="http://schemas.microsoft.com/office/drawing/2014/main" id="{4182C045-8883-2B30-0736-84BE96BBA37F}"/>
              </a:ext>
            </a:extLst>
          </p:cNvPr>
          <p:cNvSpPr>
            <a:spLocks noGrp="1"/>
          </p:cNvSpPr>
          <p:nvPr>
            <p:ph type="subTitle" idx="1"/>
          </p:nvPr>
        </p:nvSpPr>
        <p:spPr>
          <a:xfrm>
            <a:off x="815009" y="1847417"/>
            <a:ext cx="9144000" cy="839013"/>
          </a:xfrm>
        </p:spPr>
        <p:txBody>
          <a:bodyPr>
            <a:noAutofit/>
          </a:bodyPr>
          <a:lstStyle/>
          <a:p>
            <a:pPr algn="l"/>
            <a:r>
              <a:rPr lang="en-US" sz="4400" dirty="0">
                <a:latin typeface="Gill Sans MT" panose="020B0502020104020203" pitchFamily="34" charset="77"/>
              </a:rPr>
              <a:t>HOW TO INCREASE ACCESSIBILITY IN YOUR FAVORITE OPEN-SOURCE PROJECTS</a:t>
            </a:r>
          </a:p>
        </p:txBody>
      </p:sp>
      <p:sp>
        <p:nvSpPr>
          <p:cNvPr id="5" name="TextBox 4">
            <a:extLst>
              <a:ext uri="{FF2B5EF4-FFF2-40B4-BE49-F238E27FC236}">
                <a16:creationId xmlns:a16="http://schemas.microsoft.com/office/drawing/2014/main" id="{1784EEB0-DEDE-12D3-5651-EEA35889574A}"/>
              </a:ext>
            </a:extLst>
          </p:cNvPr>
          <p:cNvSpPr txBox="1"/>
          <p:nvPr/>
        </p:nvSpPr>
        <p:spPr>
          <a:xfrm>
            <a:off x="792758" y="3981597"/>
            <a:ext cx="7220627" cy="646331"/>
          </a:xfrm>
          <a:prstGeom prst="rect">
            <a:avLst/>
          </a:prstGeom>
          <a:noFill/>
        </p:spPr>
        <p:txBody>
          <a:bodyPr wrap="square" rtlCol="0">
            <a:spAutoFit/>
          </a:bodyPr>
          <a:lstStyle/>
          <a:p>
            <a:r>
              <a:rPr lang="en-US" sz="3600" dirty="0">
                <a:latin typeface="Gill Sans MT" panose="020B0502020104020203" pitchFamily="34" charset="77"/>
              </a:rPr>
              <a:t>Rose Franzen</a:t>
            </a:r>
          </a:p>
        </p:txBody>
      </p:sp>
      <p:sp>
        <p:nvSpPr>
          <p:cNvPr id="4" name="Footer Placeholder 3">
            <a:extLst>
              <a:ext uri="{FF2B5EF4-FFF2-40B4-BE49-F238E27FC236}">
                <a16:creationId xmlns:a16="http://schemas.microsoft.com/office/drawing/2014/main" id="{20F0F4F1-6814-12A5-A802-8A2217C10257}"/>
              </a:ext>
            </a:extLst>
          </p:cNvPr>
          <p:cNvSpPr>
            <a:spLocks noGrp="1"/>
          </p:cNvSpPr>
          <p:nvPr>
            <p:ph type="ftr" sz="quarter" idx="11"/>
          </p:nvPr>
        </p:nvSpPr>
        <p:spPr>
          <a:xfrm>
            <a:off x="0" y="6356350"/>
            <a:ext cx="7917873" cy="365125"/>
          </a:xfrm>
        </p:spPr>
        <p:txBody>
          <a:bodyPr/>
          <a:lstStyle/>
          <a:p>
            <a:r>
              <a:rPr lang="en-US" sz="2000" dirty="0">
                <a:solidFill>
                  <a:schemeClr val="tx1">
                    <a:lumMod val="65000"/>
                    <a:lumOff val="35000"/>
                  </a:schemeClr>
                </a:solidFill>
              </a:rPr>
              <a:t>slides and resources: </a:t>
            </a:r>
            <a:r>
              <a:rPr lang="en-US" sz="2000" dirty="0" err="1">
                <a:solidFill>
                  <a:schemeClr val="tx1">
                    <a:lumMod val="65000"/>
                    <a:lumOff val="35000"/>
                  </a:schemeClr>
                </a:solidFill>
              </a:rPr>
              <a:t>github.com</a:t>
            </a:r>
            <a:r>
              <a:rPr lang="en-US" sz="2000" dirty="0">
                <a:solidFill>
                  <a:schemeClr val="tx1">
                    <a:lumMod val="65000"/>
                    <a:lumOff val="35000"/>
                  </a:schemeClr>
                </a:solidFill>
              </a:rPr>
              <a:t>/</a:t>
            </a:r>
            <a:r>
              <a:rPr lang="en-US" sz="2000" dirty="0" err="1">
                <a:solidFill>
                  <a:schemeClr val="tx1">
                    <a:lumMod val="65000"/>
                    <a:lumOff val="35000"/>
                  </a:schemeClr>
                </a:solidFill>
              </a:rPr>
              <a:t>franzenr</a:t>
            </a:r>
            <a:r>
              <a:rPr lang="en-US" sz="2000" dirty="0">
                <a:solidFill>
                  <a:schemeClr val="tx1">
                    <a:lumMod val="65000"/>
                    <a:lumOff val="35000"/>
                  </a:schemeClr>
                </a:solidFill>
              </a:rPr>
              <a:t>/commit-to-change</a:t>
            </a:r>
          </a:p>
        </p:txBody>
      </p:sp>
      <p:pic>
        <p:nvPicPr>
          <p:cNvPr id="7" name="Picture 6" descr="CHOP R User Group">
            <a:extLst>
              <a:ext uri="{FF2B5EF4-FFF2-40B4-BE49-F238E27FC236}">
                <a16:creationId xmlns:a16="http://schemas.microsoft.com/office/drawing/2014/main" id="{3CB55C74-66DE-8B90-416F-63BA6BF3F39F}"/>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5235518" y="4471398"/>
            <a:ext cx="1968641" cy="1935132"/>
          </a:xfrm>
          <a:prstGeom prst="rect">
            <a:avLst/>
          </a:prstGeom>
        </p:spPr>
      </p:pic>
      <p:pic>
        <p:nvPicPr>
          <p:cNvPr id="11" name="Picture 10" descr="All Abilities Resource Group">
            <a:extLst>
              <a:ext uri="{FF2B5EF4-FFF2-40B4-BE49-F238E27FC236}">
                <a16:creationId xmlns:a16="http://schemas.microsoft.com/office/drawing/2014/main" id="{852B832C-C15A-B298-68D9-AAB7C85F5987}"/>
              </a:ext>
            </a:extLst>
          </p:cNvPr>
          <p:cNvPicPr>
            <a:picLocks noChangeAspect="1"/>
          </p:cNvPicPr>
          <p:nvPr/>
        </p:nvPicPr>
        <p:blipFill>
          <a:blip r:embed="rId4"/>
          <a:stretch>
            <a:fillRect/>
          </a:stretch>
        </p:blipFill>
        <p:spPr>
          <a:xfrm>
            <a:off x="405115" y="4925692"/>
            <a:ext cx="4308670" cy="1120419"/>
          </a:xfrm>
          <a:prstGeom prst="rect">
            <a:avLst/>
          </a:prstGeom>
        </p:spPr>
      </p:pic>
      <p:pic>
        <p:nvPicPr>
          <p:cNvPr id="13" name="Picture 12" descr="The Arcus Initiative at CHOP">
            <a:extLst>
              <a:ext uri="{FF2B5EF4-FFF2-40B4-BE49-F238E27FC236}">
                <a16:creationId xmlns:a16="http://schemas.microsoft.com/office/drawing/2014/main" id="{2B8F6EBB-AFD8-2518-EEAF-D3CC3BA4771E}"/>
              </a:ext>
            </a:extLst>
          </p:cNvPr>
          <p:cNvPicPr>
            <a:picLocks noChangeAspect="1"/>
          </p:cNvPicPr>
          <p:nvPr/>
        </p:nvPicPr>
        <p:blipFill>
          <a:blip r:embed="rId5"/>
          <a:stretch>
            <a:fillRect/>
          </a:stretch>
        </p:blipFill>
        <p:spPr>
          <a:xfrm>
            <a:off x="7725892" y="4925692"/>
            <a:ext cx="4145549" cy="1120419"/>
          </a:xfrm>
          <a:prstGeom prst="rect">
            <a:avLst/>
          </a:prstGeom>
        </p:spPr>
      </p:pic>
    </p:spTree>
    <p:extLst>
      <p:ext uri="{BB962C8B-B14F-4D97-AF65-F5344CB8AC3E}">
        <p14:creationId xmlns:p14="http://schemas.microsoft.com/office/powerpoint/2010/main" val="2137447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descr="The graphic from before, but with a new element which is visually highlighted added to the front. The new element is an icon resembling a computer window with an icon for code in the body of the window.">
            <a:extLst>
              <a:ext uri="{FF2B5EF4-FFF2-40B4-BE49-F238E27FC236}">
                <a16:creationId xmlns:a16="http://schemas.microsoft.com/office/drawing/2014/main" id="{2E44B0E5-2BBB-0C5C-1894-16498B4185BD}"/>
              </a:ext>
            </a:extLst>
          </p:cNvPr>
          <p:cNvGrpSpPr/>
          <p:nvPr/>
        </p:nvGrpSpPr>
        <p:grpSpPr>
          <a:xfrm>
            <a:off x="810355" y="2321385"/>
            <a:ext cx="10571290" cy="2215229"/>
            <a:chOff x="1288202" y="2369665"/>
            <a:chExt cx="10571290" cy="2215229"/>
          </a:xfrm>
        </p:grpSpPr>
        <p:grpSp>
          <p:nvGrpSpPr>
            <p:cNvPr id="2" name="Group 1">
              <a:extLst>
                <a:ext uri="{FF2B5EF4-FFF2-40B4-BE49-F238E27FC236}">
                  <a16:creationId xmlns:a16="http://schemas.microsoft.com/office/drawing/2014/main" id="{E09494A3-990C-E351-05EF-44D1318F6F51}"/>
                </a:ext>
              </a:extLst>
            </p:cNvPr>
            <p:cNvGrpSpPr/>
            <p:nvPr/>
          </p:nvGrpSpPr>
          <p:grpSpPr>
            <a:xfrm>
              <a:off x="4447310" y="2369665"/>
              <a:ext cx="7412182" cy="2118670"/>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ight Arrow 2">
              <a:extLst>
                <a:ext uri="{FF2B5EF4-FFF2-40B4-BE49-F238E27FC236}">
                  <a16:creationId xmlns:a16="http://schemas.microsoft.com/office/drawing/2014/main" id="{37B2586D-1DFC-6132-44AA-1ECDB74F8DCA}"/>
                </a:ext>
                <a:ext uri="{C183D7F6-B498-43B3-948B-1728B52AA6E4}">
                  <adec:decorative xmlns:adec="http://schemas.microsoft.com/office/drawing/2017/decorative" val="1"/>
                </a:ext>
              </a:extLst>
            </p:cNvPr>
            <p:cNvSpPr/>
            <p:nvPr/>
          </p:nvSpPr>
          <p:spPr>
            <a:xfrm>
              <a:off x="3393276" y="3432225"/>
              <a:ext cx="881871" cy="343739"/>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C0BD8ED3-67DA-ECC6-6B53-C417B2AC9235}"/>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88202" y="2653707"/>
              <a:ext cx="1931187" cy="1931187"/>
            </a:xfrm>
            <a:prstGeom prst="rect">
              <a:avLst/>
            </a:prstGeom>
          </p:spPr>
        </p:pic>
      </p:grpSp>
      <p:sp>
        <p:nvSpPr>
          <p:cNvPr id="4" name="Title 3">
            <a:extLst>
              <a:ext uri="{FF2B5EF4-FFF2-40B4-BE49-F238E27FC236}">
                <a16:creationId xmlns:a16="http://schemas.microsoft.com/office/drawing/2014/main" id="{9C6CB92A-01FD-E980-777D-FE9347D302A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Think about developer tools</a:t>
            </a:r>
          </a:p>
        </p:txBody>
      </p:sp>
    </p:spTree>
    <p:extLst>
      <p:ext uri="{BB962C8B-B14F-4D97-AF65-F5344CB8AC3E}">
        <p14:creationId xmlns:p14="http://schemas.microsoft.com/office/powerpoint/2010/main" val="3677109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kitchen in the middle of being renovated.">
            <a:extLst>
              <a:ext uri="{FF2B5EF4-FFF2-40B4-BE49-F238E27FC236}">
                <a16:creationId xmlns:a16="http://schemas.microsoft.com/office/drawing/2014/main" id="{DDC244AE-1342-FD0B-B199-6A354FB47C73}"/>
              </a:ext>
            </a:extLst>
          </p:cNvPr>
          <p:cNvPicPr>
            <a:picLocks noChangeAspect="1"/>
          </p:cNvPicPr>
          <p:nvPr/>
        </p:nvPicPr>
        <p:blipFill rotWithShape="1">
          <a:blip r:embed="rId3"/>
          <a:srcRect t="15746"/>
          <a:stretch/>
        </p:blipFill>
        <p:spPr>
          <a:xfrm>
            <a:off x="20" y="1282"/>
            <a:ext cx="12191980" cy="6856718"/>
          </a:xfrm>
          <a:prstGeom prst="rect">
            <a:avLst/>
          </a:prstGeom>
        </p:spPr>
      </p:pic>
      <p:sp>
        <p:nvSpPr>
          <p:cNvPr id="2" name="Title 1">
            <a:extLst>
              <a:ext uri="{FF2B5EF4-FFF2-40B4-BE49-F238E27FC236}">
                <a16:creationId xmlns:a16="http://schemas.microsoft.com/office/drawing/2014/main" id="{38DDD0B3-4127-76D7-5911-7C74B97D45BB}"/>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Kitchen renovation metaphor start</a:t>
            </a:r>
          </a:p>
        </p:txBody>
      </p:sp>
    </p:spTree>
    <p:extLst>
      <p:ext uri="{BB962C8B-B14F-4D97-AF65-F5344CB8AC3E}">
        <p14:creationId xmlns:p14="http://schemas.microsoft.com/office/powerpoint/2010/main" val="1854249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person looking at a computer intensely with their hands in front of their mouth with palms touching as if they are praying. They are clearly deeply considering their options. ">
            <a:extLst>
              <a:ext uri="{FF2B5EF4-FFF2-40B4-BE49-F238E27FC236}">
                <a16:creationId xmlns:a16="http://schemas.microsoft.com/office/drawing/2014/main" id="{04A64514-2DE6-4D91-210C-5F0A34584500}"/>
              </a:ext>
            </a:extLst>
          </p:cNvPr>
          <p:cNvPicPr>
            <a:picLocks noChangeAspect="1"/>
          </p:cNvPicPr>
          <p:nvPr/>
        </p:nvPicPr>
        <p:blipFill rotWithShape="1">
          <a:blip r:embed="rId3"/>
          <a:srcRect t="4222" b="11207"/>
          <a:stretch/>
        </p:blipFill>
        <p:spPr>
          <a:xfrm>
            <a:off x="20" y="1282"/>
            <a:ext cx="12191980" cy="6856718"/>
          </a:xfrm>
          <a:prstGeom prst="rect">
            <a:avLst/>
          </a:prstGeom>
        </p:spPr>
      </p:pic>
      <p:sp>
        <p:nvSpPr>
          <p:cNvPr id="2" name="Title 1">
            <a:extLst>
              <a:ext uri="{FF2B5EF4-FFF2-40B4-BE49-F238E27FC236}">
                <a16:creationId xmlns:a16="http://schemas.microsoft.com/office/drawing/2014/main" id="{9CB54380-A33C-8970-5C70-58BC20F08D1E}"/>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Researching power tools</a:t>
            </a:r>
          </a:p>
        </p:txBody>
      </p:sp>
    </p:spTree>
    <p:extLst>
      <p:ext uri="{BB962C8B-B14F-4D97-AF65-F5344CB8AC3E}">
        <p14:creationId xmlns:p14="http://schemas.microsoft.com/office/powerpoint/2010/main" val="4191927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bright green power cord with a Type F plug.">
            <a:extLst>
              <a:ext uri="{FF2B5EF4-FFF2-40B4-BE49-F238E27FC236}">
                <a16:creationId xmlns:a16="http://schemas.microsoft.com/office/drawing/2014/main" id="{F70F70B6-B6FE-4ADC-8B09-AC023CD00EEB}"/>
              </a:ext>
            </a:extLst>
          </p:cNvPr>
          <p:cNvPicPr>
            <a:picLocks noChangeAspect="1"/>
          </p:cNvPicPr>
          <p:nvPr/>
        </p:nvPicPr>
        <p:blipFill rotWithShape="1">
          <a:blip r:embed="rId3"/>
          <a:srcRect t="2829" r="43633" b="207"/>
          <a:stretch/>
        </p:blipFill>
        <p:spPr>
          <a:xfrm>
            <a:off x="0" y="1282"/>
            <a:ext cx="6872268" cy="6856718"/>
          </a:xfrm>
          <a:prstGeom prst="rect">
            <a:avLst/>
          </a:prstGeom>
        </p:spPr>
      </p:pic>
      <p:sp>
        <p:nvSpPr>
          <p:cNvPr id="2" name="Title 1">
            <a:extLst>
              <a:ext uri="{FF2B5EF4-FFF2-40B4-BE49-F238E27FC236}">
                <a16:creationId xmlns:a16="http://schemas.microsoft.com/office/drawing/2014/main" id="{9B1D71C3-E4B6-8709-4FD7-32021991D902}"/>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Power tool plug type</a:t>
            </a:r>
          </a:p>
        </p:txBody>
      </p:sp>
    </p:spTree>
    <p:extLst>
      <p:ext uri="{BB962C8B-B14F-4D97-AF65-F5344CB8AC3E}">
        <p14:creationId xmlns:p14="http://schemas.microsoft.com/office/powerpoint/2010/main" val="37080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white electrical outlet type B (used in USA, Canada, and Mexico) on a blue wall&#10;&#10;">
            <a:extLst>
              <a:ext uri="{FF2B5EF4-FFF2-40B4-BE49-F238E27FC236}">
                <a16:creationId xmlns:a16="http://schemas.microsoft.com/office/drawing/2014/main" id="{1B54A412-7DEA-92EF-0E09-BE9BF8CC19E4}"/>
              </a:ext>
            </a:extLst>
          </p:cNvPr>
          <p:cNvPicPr>
            <a:picLocks noChangeAspect="1"/>
          </p:cNvPicPr>
          <p:nvPr/>
        </p:nvPicPr>
        <p:blipFill rotWithShape="1">
          <a:blip r:embed="rId3"/>
          <a:srcRect t="6372" b="9374"/>
          <a:stretch/>
        </p:blipFill>
        <p:spPr>
          <a:xfrm>
            <a:off x="20" y="1282"/>
            <a:ext cx="12191980" cy="6856718"/>
          </a:xfrm>
          <a:prstGeom prst="rect">
            <a:avLst/>
          </a:prstGeom>
        </p:spPr>
      </p:pic>
      <p:sp>
        <p:nvSpPr>
          <p:cNvPr id="2" name="Title 1">
            <a:extLst>
              <a:ext uri="{FF2B5EF4-FFF2-40B4-BE49-F238E27FC236}">
                <a16:creationId xmlns:a16="http://schemas.microsoft.com/office/drawing/2014/main" id="{531B412D-595E-05C3-53AD-6FD0684CB1F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Incompatible outlet</a:t>
            </a:r>
          </a:p>
        </p:txBody>
      </p:sp>
    </p:spTree>
    <p:extLst>
      <p:ext uri="{BB962C8B-B14F-4D97-AF65-F5344CB8AC3E}">
        <p14:creationId xmlns:p14="http://schemas.microsoft.com/office/powerpoint/2010/main" val="4031244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78FB7E-3ABB-215A-AF3A-9C2E5ECCBBE9}"/>
              </a:ext>
            </a:extLst>
          </p:cNvPr>
          <p:cNvSpPr>
            <a:spLocks noGrp="1"/>
          </p:cNvSpPr>
          <p:nvPr>
            <p:ph type="title"/>
          </p:nvPr>
        </p:nvSpPr>
        <p:spPr/>
        <p:txBody>
          <a:bodyPr/>
          <a:lstStyle/>
          <a:p>
            <a:r>
              <a:rPr lang="en-US" dirty="0"/>
              <a:t>1. Create “accessibility docs” </a:t>
            </a:r>
          </a:p>
        </p:txBody>
      </p:sp>
    </p:spTree>
    <p:extLst>
      <p:ext uri="{BB962C8B-B14F-4D97-AF65-F5344CB8AC3E}">
        <p14:creationId xmlns:p14="http://schemas.microsoft.com/office/powerpoint/2010/main" val="420355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DEA76C-BAC7-BDA5-498E-6B2A5E7E6D95}"/>
              </a:ext>
            </a:extLst>
          </p:cNvPr>
          <p:cNvSpPr>
            <a:spLocks noGrp="1"/>
          </p:cNvSpPr>
          <p:nvPr>
            <p:ph type="title"/>
          </p:nvPr>
        </p:nvSpPr>
        <p:spPr/>
        <p:txBody>
          <a:bodyPr>
            <a:normAutofit/>
          </a:bodyPr>
          <a:lstStyle/>
          <a:p>
            <a:r>
              <a:rPr lang="en-US" sz="5400" dirty="0"/>
              <a:t>1. Create accessibility docs</a:t>
            </a:r>
          </a:p>
        </p:txBody>
      </p:sp>
      <p:sp>
        <p:nvSpPr>
          <p:cNvPr id="6" name="Content Placeholder 5">
            <a:extLst>
              <a:ext uri="{FF2B5EF4-FFF2-40B4-BE49-F238E27FC236}">
                <a16:creationId xmlns:a16="http://schemas.microsoft.com/office/drawing/2014/main" id="{2970ACF8-B035-EC16-43A8-289000384DF9}"/>
              </a:ext>
            </a:extLst>
          </p:cNvPr>
          <p:cNvSpPr>
            <a:spLocks noGrp="1"/>
          </p:cNvSpPr>
          <p:nvPr>
            <p:ph idx="1"/>
          </p:nvPr>
        </p:nvSpPr>
        <p:spPr/>
        <p:txBody>
          <a:bodyPr>
            <a:normAutofit/>
          </a:bodyPr>
          <a:lstStyle/>
          <a:p>
            <a:r>
              <a:rPr lang="en-US" sz="4000" dirty="0"/>
              <a:t>High-level status of accessibility</a:t>
            </a:r>
          </a:p>
          <a:p>
            <a:r>
              <a:rPr lang="en-US" sz="4000" dirty="0"/>
              <a:t>List of known accessibility problems </a:t>
            </a:r>
          </a:p>
          <a:p>
            <a:r>
              <a:rPr lang="en-US" sz="4000" dirty="0"/>
              <a:t>Highlight accessibility features </a:t>
            </a:r>
          </a:p>
          <a:p>
            <a:pPr lvl="1"/>
            <a:r>
              <a:rPr lang="en-US" sz="3600" dirty="0"/>
              <a:t>Keyboard shortcuts</a:t>
            </a:r>
          </a:p>
          <a:p>
            <a:pPr lvl="1"/>
            <a:r>
              <a:rPr lang="en-US" sz="3600" dirty="0"/>
              <a:t>Options for error handling</a:t>
            </a:r>
          </a:p>
        </p:txBody>
      </p:sp>
    </p:spTree>
    <p:extLst>
      <p:ext uri="{BB962C8B-B14F-4D97-AF65-F5344CB8AC3E}">
        <p14:creationId xmlns:p14="http://schemas.microsoft.com/office/powerpoint/2010/main" val="249507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78FB7E-3ABB-215A-AF3A-9C2E5ECCBBE9}"/>
              </a:ext>
            </a:extLst>
          </p:cNvPr>
          <p:cNvSpPr>
            <a:spLocks noGrp="1"/>
          </p:cNvSpPr>
          <p:nvPr>
            <p:ph type="title"/>
          </p:nvPr>
        </p:nvSpPr>
        <p:spPr/>
        <p:txBody>
          <a:bodyPr/>
          <a:lstStyle/>
          <a:p>
            <a:r>
              <a:rPr lang="en-US" dirty="0"/>
              <a:t>2. Create a forum for feedback</a:t>
            </a:r>
          </a:p>
        </p:txBody>
      </p:sp>
    </p:spTree>
    <p:extLst>
      <p:ext uri="{BB962C8B-B14F-4D97-AF65-F5344CB8AC3E}">
        <p14:creationId xmlns:p14="http://schemas.microsoft.com/office/powerpoint/2010/main" val="448287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DEA76C-BAC7-BDA5-498E-6B2A5E7E6D95}"/>
              </a:ext>
            </a:extLst>
          </p:cNvPr>
          <p:cNvSpPr>
            <a:spLocks noGrp="1"/>
          </p:cNvSpPr>
          <p:nvPr>
            <p:ph type="title"/>
          </p:nvPr>
        </p:nvSpPr>
        <p:spPr/>
        <p:txBody>
          <a:bodyPr>
            <a:noAutofit/>
          </a:bodyPr>
          <a:lstStyle/>
          <a:p>
            <a:r>
              <a:rPr lang="en-US" sz="5400" dirty="0"/>
              <a:t>2. Create a forum for feedback</a:t>
            </a:r>
          </a:p>
        </p:txBody>
      </p:sp>
      <p:sp>
        <p:nvSpPr>
          <p:cNvPr id="6" name="Content Placeholder 5">
            <a:extLst>
              <a:ext uri="{FF2B5EF4-FFF2-40B4-BE49-F238E27FC236}">
                <a16:creationId xmlns:a16="http://schemas.microsoft.com/office/drawing/2014/main" id="{2970ACF8-B035-EC16-43A8-289000384DF9}"/>
              </a:ext>
            </a:extLst>
          </p:cNvPr>
          <p:cNvSpPr>
            <a:spLocks noGrp="1"/>
          </p:cNvSpPr>
          <p:nvPr>
            <p:ph idx="1"/>
          </p:nvPr>
        </p:nvSpPr>
        <p:spPr/>
        <p:txBody>
          <a:bodyPr>
            <a:normAutofit/>
          </a:bodyPr>
          <a:lstStyle/>
          <a:p>
            <a:r>
              <a:rPr lang="en-US" sz="3600" dirty="0"/>
              <a:t>Create an accessibility issue template or label</a:t>
            </a:r>
          </a:p>
          <a:p>
            <a:r>
              <a:rPr lang="en-US" sz="3600" dirty="0"/>
              <a:t>Valuable signal</a:t>
            </a:r>
          </a:p>
          <a:p>
            <a:r>
              <a:rPr lang="en-US" sz="3600" dirty="0"/>
              <a:t>Elevates importance</a:t>
            </a:r>
          </a:p>
          <a:p>
            <a:r>
              <a:rPr lang="en-US" sz="3600" dirty="0"/>
              <a:t>Crucial for identifying issues specific to the particular tool</a:t>
            </a:r>
          </a:p>
        </p:txBody>
      </p:sp>
    </p:spTree>
    <p:extLst>
      <p:ext uri="{BB962C8B-B14F-4D97-AF65-F5344CB8AC3E}">
        <p14:creationId xmlns:p14="http://schemas.microsoft.com/office/powerpoint/2010/main" val="421006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78FB7E-3ABB-215A-AF3A-9C2E5ECCBBE9}"/>
              </a:ext>
            </a:extLst>
          </p:cNvPr>
          <p:cNvSpPr>
            <a:spLocks noGrp="1"/>
          </p:cNvSpPr>
          <p:nvPr>
            <p:ph type="title"/>
          </p:nvPr>
        </p:nvSpPr>
        <p:spPr/>
        <p:txBody>
          <a:bodyPr>
            <a:normAutofit/>
          </a:bodyPr>
          <a:lstStyle/>
          <a:p>
            <a:r>
              <a:rPr lang="en-US" sz="5400" dirty="0"/>
              <a:t>3. Improve technical documentation</a:t>
            </a:r>
          </a:p>
        </p:txBody>
      </p:sp>
    </p:spTree>
    <p:extLst>
      <p:ext uri="{BB962C8B-B14F-4D97-AF65-F5344CB8AC3E}">
        <p14:creationId xmlns:p14="http://schemas.microsoft.com/office/powerpoint/2010/main" val="3943146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Sally Ride floats in zero gravity aboard the Challenger shuttle on mission STS-7. She is surrounded by many floating documents, binders, wires, and calculators. She has a faint smile and looks directly into the camera.&#10;&#10;">
            <a:extLst>
              <a:ext uri="{FF2B5EF4-FFF2-40B4-BE49-F238E27FC236}">
                <a16:creationId xmlns:a16="http://schemas.microsoft.com/office/drawing/2014/main" id="{E94A1E4D-CBB0-AB86-F17B-4633FE575973}"/>
              </a:ext>
            </a:extLst>
          </p:cNvPr>
          <p:cNvPicPr>
            <a:picLocks noChangeAspect="1"/>
          </p:cNvPicPr>
          <p:nvPr/>
        </p:nvPicPr>
        <p:blipFill rotWithShape="1">
          <a:blip r:embed="rId3"/>
          <a:srcRect t="577" b="14212"/>
          <a:stretch/>
        </p:blipFill>
        <p:spPr>
          <a:xfrm>
            <a:off x="-87352" y="-48491"/>
            <a:ext cx="12366704" cy="6954982"/>
          </a:xfrm>
          <a:prstGeom prst="rect">
            <a:avLst/>
          </a:prstGeom>
        </p:spPr>
      </p:pic>
      <p:sp>
        <p:nvSpPr>
          <p:cNvPr id="4" name="TextBox 3">
            <a:extLst>
              <a:ext uri="{FF2B5EF4-FFF2-40B4-BE49-F238E27FC236}">
                <a16:creationId xmlns:a16="http://schemas.microsoft.com/office/drawing/2014/main" id="{638A0635-525B-F0BA-F26E-00B4260E3D3A}"/>
              </a:ext>
            </a:extLst>
          </p:cNvPr>
          <p:cNvSpPr txBox="1"/>
          <p:nvPr/>
        </p:nvSpPr>
        <p:spPr>
          <a:xfrm>
            <a:off x="0" y="6386945"/>
            <a:ext cx="1989455" cy="369332"/>
          </a:xfrm>
          <a:prstGeom prst="rect">
            <a:avLst/>
          </a:prstGeom>
          <a:solidFill>
            <a:schemeClr val="bg1">
              <a:alpha val="50000"/>
            </a:schemeClr>
          </a:solidFill>
        </p:spPr>
        <p:txBody>
          <a:bodyPr wrap="none" rtlCol="0">
            <a:spAutoFit/>
          </a:bodyPr>
          <a:lstStyle/>
          <a:p>
            <a:r>
              <a:rPr lang="en-US" dirty="0"/>
              <a:t>Image credit: NASA</a:t>
            </a:r>
          </a:p>
        </p:txBody>
      </p:sp>
      <p:sp>
        <p:nvSpPr>
          <p:cNvPr id="2" name="Title 1">
            <a:extLst>
              <a:ext uri="{FF2B5EF4-FFF2-40B4-BE49-F238E27FC236}">
                <a16:creationId xmlns:a16="http://schemas.microsoft.com/office/drawing/2014/main" id="{F435ED6C-28DA-13F6-6DF4-9CFB22A6F554}"/>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Sally Ride introductory hook</a:t>
            </a:r>
          </a:p>
        </p:txBody>
      </p:sp>
    </p:spTree>
    <p:extLst>
      <p:ext uri="{BB962C8B-B14F-4D97-AF65-F5344CB8AC3E}">
        <p14:creationId xmlns:p14="http://schemas.microsoft.com/office/powerpoint/2010/main" val="2753232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screen-reader-demo-no-captions-forppt.mp4" descr="Video of just a black screen. The only visuals that appear are captions. ">
            <a:hlinkClick r:id="" action="ppaction://media"/>
            <a:extLst>
              <a:ext uri="{FF2B5EF4-FFF2-40B4-BE49-F238E27FC236}">
                <a16:creationId xmlns:a16="http://schemas.microsoft.com/office/drawing/2014/main" id="{15E3733D-52B3-E870-A660-104EF6F60F5C}"/>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4357D751-8487-2641-BB02-DDF77B4AC86F}" label="screen-reader-demo-captions" lang="" r:embed="rId5"/>
                        </p173:trackLst>
                      </p173:tracksInfo>
                    </p:ext>
                  </p14:extLst>
                </p14:media>
              </p:ext>
            </p:extLst>
          </p:nvPr>
        </p:nvPicPr>
        <p:blipFill>
          <a:blip r:embed="rId6"/>
          <a:stretch>
            <a:fillRect/>
          </a:stretch>
        </p:blipFill>
        <p:spPr>
          <a:xfrm>
            <a:off x="1" y="-8954"/>
            <a:ext cx="12176124" cy="6866954"/>
          </a:xfrm>
          <a:prstGeom prst="rect">
            <a:avLst/>
          </a:prstGeom>
        </p:spPr>
      </p:pic>
      <p:sp>
        <p:nvSpPr>
          <p:cNvPr id="4" name="Title 3">
            <a:extLst>
              <a:ext uri="{FF2B5EF4-FFF2-40B4-BE49-F238E27FC236}">
                <a16:creationId xmlns:a16="http://schemas.microsoft.com/office/drawing/2014/main" id="{ED51DEF7-6A30-C52F-5CC1-F43153789A5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Demo of screen reader on documentation page</a:t>
            </a:r>
          </a:p>
        </p:txBody>
      </p:sp>
    </p:spTree>
    <p:extLst>
      <p:ext uri="{BB962C8B-B14F-4D97-AF65-F5344CB8AC3E}">
        <p14:creationId xmlns:p14="http://schemas.microsoft.com/office/powerpoint/2010/main" val="61420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Page from the Open Stack project documentation that covers conceptual architecture. There is a single sentence at the top introducing an image, followed by an incredibly complicated diagram that represents the relationship among the Open Stack services. The diagram is not easy to understand even visually, and would likely require someone to spend significant time studying it before they began to understand what was going on. ">
            <a:extLst>
              <a:ext uri="{FF2B5EF4-FFF2-40B4-BE49-F238E27FC236}">
                <a16:creationId xmlns:a16="http://schemas.microsoft.com/office/drawing/2014/main" id="{EC70AB11-09E4-08E8-79CE-4ADB6F2F262C}"/>
              </a:ext>
            </a:extLst>
          </p:cNvPr>
          <p:cNvPicPr>
            <a:picLocks noChangeAspect="1"/>
          </p:cNvPicPr>
          <p:nvPr/>
        </p:nvPicPr>
        <p:blipFill rotWithShape="1">
          <a:blip r:embed="rId3"/>
          <a:srcRect l="8564" r="8836" b="1857"/>
          <a:stretch/>
        </p:blipFill>
        <p:spPr>
          <a:xfrm>
            <a:off x="0" y="0"/>
            <a:ext cx="11677650" cy="6729413"/>
          </a:xfrm>
          <a:prstGeom prst="rect">
            <a:avLst/>
          </a:prstGeom>
        </p:spPr>
      </p:pic>
      <p:sp>
        <p:nvSpPr>
          <p:cNvPr id="2" name="Title 1">
            <a:extLst>
              <a:ext uri="{FF2B5EF4-FFF2-40B4-BE49-F238E27FC236}">
                <a16:creationId xmlns:a16="http://schemas.microsoft.com/office/drawing/2014/main" id="{BDFD6E05-0E20-64F2-3099-3C0D082D795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Documentation example</a:t>
            </a:r>
          </a:p>
        </p:txBody>
      </p:sp>
    </p:spTree>
    <p:extLst>
      <p:ext uri="{BB962C8B-B14F-4D97-AF65-F5344CB8AC3E}">
        <p14:creationId xmlns:p14="http://schemas.microsoft.com/office/powerpoint/2010/main" val="130619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B55-B6D5-647F-293C-565DA46B3227}"/>
              </a:ext>
            </a:extLst>
          </p:cNvPr>
          <p:cNvSpPr>
            <a:spLocks noGrp="1"/>
          </p:cNvSpPr>
          <p:nvPr>
            <p:ph type="title"/>
          </p:nvPr>
        </p:nvSpPr>
        <p:spPr/>
        <p:txBody>
          <a:bodyPr/>
          <a:lstStyle/>
          <a:p>
            <a:r>
              <a:rPr lang="en-US" dirty="0"/>
              <a:t>Alt text</a:t>
            </a:r>
          </a:p>
        </p:txBody>
      </p:sp>
      <p:sp>
        <p:nvSpPr>
          <p:cNvPr id="3" name="Content Placeholder 2">
            <a:extLst>
              <a:ext uri="{FF2B5EF4-FFF2-40B4-BE49-F238E27FC236}">
                <a16:creationId xmlns:a16="http://schemas.microsoft.com/office/drawing/2014/main" id="{ACCAE12B-FE76-0B15-3426-B812B6F6B1F2}"/>
              </a:ext>
            </a:extLst>
          </p:cNvPr>
          <p:cNvSpPr>
            <a:spLocks noGrp="1"/>
          </p:cNvSpPr>
          <p:nvPr>
            <p:ph idx="1"/>
          </p:nvPr>
        </p:nvSpPr>
        <p:spPr>
          <a:noFill/>
        </p:spPr>
        <p:txBody>
          <a:bodyPr/>
          <a:lstStyle/>
          <a:p>
            <a:pPr marL="0" indent="0">
              <a:buNone/>
            </a:pPr>
            <a:r>
              <a:rPr lang="en-US" sz="4000" dirty="0"/>
              <a:t>Purpose of alt text</a:t>
            </a:r>
          </a:p>
          <a:p>
            <a:pPr lvl="1"/>
            <a:r>
              <a:rPr lang="en-US" sz="3600" dirty="0"/>
              <a:t>To </a:t>
            </a:r>
            <a:r>
              <a:rPr lang="en-US" sz="3600" i="1" dirty="0"/>
              <a:t>serve the function of the image</a:t>
            </a:r>
            <a:r>
              <a:rPr lang="en-US" sz="3600" dirty="0"/>
              <a:t> in its place</a:t>
            </a:r>
          </a:p>
          <a:p>
            <a:pPr lvl="1"/>
            <a:r>
              <a:rPr lang="en-US" sz="3600" b="1" dirty="0"/>
              <a:t>NOT</a:t>
            </a:r>
            <a:r>
              <a:rPr lang="en-US" sz="3600" dirty="0"/>
              <a:t> to </a:t>
            </a:r>
            <a:r>
              <a:rPr lang="en-US" sz="3600" i="1" dirty="0"/>
              <a:t>describe</a:t>
            </a:r>
            <a:r>
              <a:rPr lang="en-US" sz="3600" dirty="0"/>
              <a:t> an image</a:t>
            </a:r>
          </a:p>
          <a:p>
            <a:pPr lvl="1"/>
            <a:endParaRPr lang="en-US" sz="3600" b="1" dirty="0"/>
          </a:p>
          <a:p>
            <a:pPr marL="0" indent="0">
              <a:buNone/>
            </a:pPr>
            <a:r>
              <a:rPr lang="en-US" sz="4000" dirty="0"/>
              <a:t>Good test: use the plain text version of your documentation </a:t>
            </a:r>
          </a:p>
          <a:p>
            <a:pPr lvl="1"/>
            <a:endParaRPr lang="en-US" sz="3600" dirty="0"/>
          </a:p>
        </p:txBody>
      </p:sp>
      <p:pic>
        <p:nvPicPr>
          <p:cNvPr id="5" name="Graphic 4">
            <a:extLst>
              <a:ext uri="{FF2B5EF4-FFF2-40B4-BE49-F238E27FC236}">
                <a16:creationId xmlns:a16="http://schemas.microsoft.com/office/drawing/2014/main" id="{0B79471F-AB28-A603-C78E-6DB87149F93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9633" y="2912532"/>
            <a:ext cx="736600" cy="736600"/>
          </a:xfrm>
          <a:prstGeom prst="rect">
            <a:avLst/>
          </a:prstGeom>
        </p:spPr>
      </p:pic>
      <p:pic>
        <p:nvPicPr>
          <p:cNvPr id="7" name="Graphic 6">
            <a:extLst>
              <a:ext uri="{FF2B5EF4-FFF2-40B4-BE49-F238E27FC236}">
                <a16:creationId xmlns:a16="http://schemas.microsoft.com/office/drawing/2014/main" id="{1324B54D-2805-559D-A258-6FDDE798CFB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65266" y="2341032"/>
            <a:ext cx="736600" cy="736600"/>
          </a:xfrm>
          <a:prstGeom prst="rect">
            <a:avLst/>
          </a:prstGeom>
        </p:spPr>
      </p:pic>
    </p:spTree>
    <p:extLst>
      <p:ext uri="{BB962C8B-B14F-4D97-AF65-F5344CB8AC3E}">
        <p14:creationId xmlns:p14="http://schemas.microsoft.com/office/powerpoint/2010/main" val="85896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B55-B6D5-647F-293C-565DA46B3227}"/>
              </a:ext>
            </a:extLst>
          </p:cNvPr>
          <p:cNvSpPr>
            <a:spLocks noGrp="1"/>
          </p:cNvSpPr>
          <p:nvPr>
            <p:ph type="title"/>
          </p:nvPr>
        </p:nvSpPr>
        <p:spPr/>
        <p:txBody>
          <a:bodyPr/>
          <a:lstStyle/>
          <a:p>
            <a:r>
              <a:rPr lang="en-US" dirty="0"/>
              <a:t>Informative link text</a:t>
            </a:r>
          </a:p>
        </p:txBody>
      </p:sp>
      <p:sp>
        <p:nvSpPr>
          <p:cNvPr id="10" name="Content Placeholder 9">
            <a:extLst>
              <a:ext uri="{FF2B5EF4-FFF2-40B4-BE49-F238E27FC236}">
                <a16:creationId xmlns:a16="http://schemas.microsoft.com/office/drawing/2014/main" id="{6C07F3F0-DB2D-BE45-5E18-352CD15F65D0}"/>
              </a:ext>
            </a:extLst>
          </p:cNvPr>
          <p:cNvSpPr>
            <a:spLocks noGrp="1"/>
          </p:cNvSpPr>
          <p:nvPr>
            <p:ph sz="half" idx="1"/>
          </p:nvPr>
        </p:nvSpPr>
        <p:spPr/>
        <p:txBody>
          <a:bodyPr anchor="ctr">
            <a:normAutofit/>
          </a:bodyPr>
          <a:lstStyle/>
          <a:p>
            <a:pPr marL="0" indent="0">
              <a:buNone/>
            </a:pPr>
            <a:r>
              <a:rPr lang="en-US" sz="4000" dirty="0"/>
              <a:t>To learn more about </a:t>
            </a:r>
            <a:r>
              <a:rPr lang="en-US" sz="4000" dirty="0" err="1"/>
              <a:t>a_really_cool_package</a:t>
            </a:r>
            <a:r>
              <a:rPr lang="en-US" sz="4000" dirty="0"/>
              <a:t> </a:t>
            </a:r>
            <a:r>
              <a:rPr lang="en-US" sz="4000" dirty="0">
                <a:hlinkClick r:id="rId3"/>
              </a:rPr>
              <a:t>click here</a:t>
            </a:r>
            <a:r>
              <a:rPr lang="en-US" sz="4000" dirty="0"/>
              <a:t>.</a:t>
            </a:r>
          </a:p>
          <a:p>
            <a:pPr marL="0" indent="0">
              <a:buNone/>
            </a:pPr>
            <a:endParaRPr lang="en-US" sz="4000" dirty="0"/>
          </a:p>
          <a:p>
            <a:pPr marL="0" indent="0">
              <a:buNone/>
            </a:pPr>
            <a:r>
              <a:rPr lang="en-US" sz="4000" dirty="0"/>
              <a:t>Report bugs </a:t>
            </a:r>
            <a:r>
              <a:rPr lang="en-US" sz="4000" dirty="0">
                <a:hlinkClick r:id="rId3"/>
              </a:rPr>
              <a:t>here</a:t>
            </a:r>
            <a:endParaRPr lang="en-US" sz="4000" dirty="0"/>
          </a:p>
        </p:txBody>
      </p:sp>
      <p:sp>
        <p:nvSpPr>
          <p:cNvPr id="11" name="Content Placeholder 10">
            <a:extLst>
              <a:ext uri="{FF2B5EF4-FFF2-40B4-BE49-F238E27FC236}">
                <a16:creationId xmlns:a16="http://schemas.microsoft.com/office/drawing/2014/main" id="{0EEB1FA0-53BA-C774-CC75-A178E60C07FC}"/>
              </a:ext>
            </a:extLst>
          </p:cNvPr>
          <p:cNvSpPr>
            <a:spLocks noGrp="1"/>
          </p:cNvSpPr>
          <p:nvPr>
            <p:ph sz="half" idx="2"/>
          </p:nvPr>
        </p:nvSpPr>
        <p:spPr/>
        <p:txBody>
          <a:bodyPr anchor="ctr">
            <a:normAutofit/>
          </a:bodyPr>
          <a:lstStyle/>
          <a:p>
            <a:pPr marL="0" indent="0">
              <a:buNone/>
            </a:pPr>
            <a:r>
              <a:rPr lang="en-US" sz="4000" dirty="0">
                <a:hlinkClick r:id="rId3"/>
              </a:rPr>
              <a:t>Learn more about a_really_cool_package</a:t>
            </a:r>
            <a:r>
              <a:rPr lang="en-US" sz="4000" dirty="0"/>
              <a:t>.</a:t>
            </a:r>
          </a:p>
          <a:p>
            <a:pPr marL="0" indent="0">
              <a:buNone/>
            </a:pPr>
            <a:endParaRPr lang="en-US" sz="4000" dirty="0"/>
          </a:p>
          <a:p>
            <a:pPr marL="0" indent="0">
              <a:buNone/>
            </a:pPr>
            <a:endParaRPr lang="en-US" sz="4000" dirty="0"/>
          </a:p>
          <a:p>
            <a:pPr marL="0" indent="0">
              <a:buNone/>
            </a:pPr>
            <a:r>
              <a:rPr lang="en-US" sz="4000" dirty="0">
                <a:hlinkClick r:id="rId3"/>
              </a:rPr>
              <a:t>Report bugs</a:t>
            </a:r>
            <a:endParaRPr lang="en-US" sz="4000" dirty="0"/>
          </a:p>
        </p:txBody>
      </p:sp>
      <p:sp>
        <p:nvSpPr>
          <p:cNvPr id="12" name="Rectangle 11" descr="A white box that appears in order to obscure the rest of the sentence where the link appears to drive home the idea of encountering only the linked words in a hyperlink without the remaining sentence context. ">
            <a:extLst>
              <a:ext uri="{FF2B5EF4-FFF2-40B4-BE49-F238E27FC236}">
                <a16:creationId xmlns:a16="http://schemas.microsoft.com/office/drawing/2014/main" id="{3A1F5879-5D1E-40A7-0661-31BEE7DCF925}"/>
              </a:ext>
            </a:extLst>
          </p:cNvPr>
          <p:cNvSpPr/>
          <p:nvPr/>
        </p:nvSpPr>
        <p:spPr>
          <a:xfrm>
            <a:off x="838200" y="2432957"/>
            <a:ext cx="4942114" cy="117565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descr="A white box that appears in order to obscure the rest of the sentence where the link appears to drive home the idea of encountering only the linked words in a hyperlink without the remaining sentence context. ">
            <a:extLst>
              <a:ext uri="{FF2B5EF4-FFF2-40B4-BE49-F238E27FC236}">
                <a16:creationId xmlns:a16="http://schemas.microsoft.com/office/drawing/2014/main" id="{0EF2C49A-F352-7B8E-84DD-67ED9E225D14}"/>
              </a:ext>
            </a:extLst>
          </p:cNvPr>
          <p:cNvSpPr/>
          <p:nvPr/>
        </p:nvSpPr>
        <p:spPr>
          <a:xfrm>
            <a:off x="838200" y="4953000"/>
            <a:ext cx="2607129" cy="56605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1450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B55-B6D5-647F-293C-565DA46B3227}"/>
              </a:ext>
            </a:extLst>
          </p:cNvPr>
          <p:cNvSpPr>
            <a:spLocks noGrp="1"/>
          </p:cNvSpPr>
          <p:nvPr>
            <p:ph type="title"/>
          </p:nvPr>
        </p:nvSpPr>
        <p:spPr/>
        <p:txBody>
          <a:bodyPr/>
          <a:lstStyle/>
          <a:p>
            <a:r>
              <a:rPr lang="en-US" dirty="0"/>
              <a:t>Consistent, logical heading structure</a:t>
            </a:r>
          </a:p>
        </p:txBody>
      </p:sp>
      <p:sp>
        <p:nvSpPr>
          <p:cNvPr id="3" name="Content Placeholder 2">
            <a:extLst>
              <a:ext uri="{FF2B5EF4-FFF2-40B4-BE49-F238E27FC236}">
                <a16:creationId xmlns:a16="http://schemas.microsoft.com/office/drawing/2014/main" id="{ACCAE12B-FE76-0B15-3426-B812B6F6B1F2}"/>
              </a:ext>
            </a:extLst>
          </p:cNvPr>
          <p:cNvSpPr>
            <a:spLocks noGrp="1"/>
          </p:cNvSpPr>
          <p:nvPr>
            <p:ph idx="1"/>
          </p:nvPr>
        </p:nvSpPr>
        <p:spPr>
          <a:noFill/>
        </p:spPr>
        <p:txBody>
          <a:bodyPr>
            <a:normAutofit/>
          </a:bodyPr>
          <a:lstStyle/>
          <a:p>
            <a:pPr lvl="1"/>
            <a:r>
              <a:rPr lang="en-US" sz="4000" dirty="0"/>
              <a:t>Use actual heading elements, don’t just stylize text</a:t>
            </a:r>
            <a:br>
              <a:rPr lang="en-US" sz="4000" dirty="0"/>
            </a:br>
            <a:endParaRPr lang="en-US" sz="4000" dirty="0"/>
          </a:p>
          <a:p>
            <a:pPr lvl="1"/>
            <a:r>
              <a:rPr lang="en-US" sz="4000" dirty="0"/>
              <a:t>Don’t skip levels of heading hierarchy</a:t>
            </a:r>
          </a:p>
          <a:p>
            <a:pPr lvl="2"/>
            <a:r>
              <a:rPr lang="en-US" sz="3600" dirty="0"/>
              <a:t>Use CSS to change the visual appearance of the heading style instead</a:t>
            </a:r>
          </a:p>
        </p:txBody>
      </p:sp>
    </p:spTree>
    <p:extLst>
      <p:ext uri="{BB962C8B-B14F-4D97-AF65-F5344CB8AC3E}">
        <p14:creationId xmlns:p14="http://schemas.microsoft.com/office/powerpoint/2010/main" val="124241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B55-B6D5-647F-293C-565DA46B3227}"/>
              </a:ext>
            </a:extLst>
          </p:cNvPr>
          <p:cNvSpPr>
            <a:spLocks noGrp="1"/>
          </p:cNvSpPr>
          <p:nvPr>
            <p:ph type="title"/>
          </p:nvPr>
        </p:nvSpPr>
        <p:spPr/>
        <p:txBody>
          <a:bodyPr/>
          <a:lstStyle/>
          <a:p>
            <a:r>
              <a:rPr lang="en-US" dirty="0"/>
              <a:t>Clear, concise language</a:t>
            </a:r>
          </a:p>
        </p:txBody>
      </p:sp>
      <p:sp>
        <p:nvSpPr>
          <p:cNvPr id="3" name="Content Placeholder 2">
            <a:extLst>
              <a:ext uri="{FF2B5EF4-FFF2-40B4-BE49-F238E27FC236}">
                <a16:creationId xmlns:a16="http://schemas.microsoft.com/office/drawing/2014/main" id="{ACCAE12B-FE76-0B15-3426-B812B6F6B1F2}"/>
              </a:ext>
            </a:extLst>
          </p:cNvPr>
          <p:cNvSpPr>
            <a:spLocks noGrp="1"/>
          </p:cNvSpPr>
          <p:nvPr>
            <p:ph idx="1"/>
          </p:nvPr>
        </p:nvSpPr>
        <p:spPr>
          <a:noFill/>
        </p:spPr>
        <p:txBody>
          <a:bodyPr>
            <a:normAutofit/>
          </a:bodyPr>
          <a:lstStyle/>
          <a:p>
            <a:pPr lvl="1"/>
            <a:r>
              <a:rPr lang="en-US" sz="4000" dirty="0"/>
              <a:t>Break up walls of text where you can</a:t>
            </a:r>
          </a:p>
          <a:p>
            <a:pPr lvl="1"/>
            <a:r>
              <a:rPr lang="en-US" sz="4000" dirty="0"/>
              <a:t>Write in short sentences </a:t>
            </a:r>
          </a:p>
          <a:p>
            <a:pPr lvl="1"/>
            <a:r>
              <a:rPr lang="en-US" sz="4000" dirty="0"/>
              <a:t>Write in positive form</a:t>
            </a:r>
          </a:p>
          <a:p>
            <a:pPr lvl="1"/>
            <a:r>
              <a:rPr lang="en-US" sz="4000" dirty="0"/>
              <a:t>Use active voice</a:t>
            </a:r>
          </a:p>
        </p:txBody>
      </p:sp>
    </p:spTree>
    <p:extLst>
      <p:ext uri="{BB962C8B-B14F-4D97-AF65-F5344CB8AC3E}">
        <p14:creationId xmlns:p14="http://schemas.microsoft.com/office/powerpoint/2010/main" val="69228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DA5114-D516-0AB7-C705-D3AD4D7D5A70}"/>
              </a:ext>
            </a:extLst>
          </p:cNvPr>
          <p:cNvSpPr>
            <a:spLocks noGrp="1"/>
          </p:cNvSpPr>
          <p:nvPr>
            <p:ph idx="1"/>
          </p:nvPr>
        </p:nvSpPr>
        <p:spPr>
          <a:xfrm>
            <a:off x="838200" y="2134943"/>
            <a:ext cx="10515600" cy="2588114"/>
          </a:xfrm>
        </p:spPr>
        <p:txBody>
          <a:bodyPr>
            <a:normAutofit/>
          </a:bodyPr>
          <a:lstStyle/>
          <a:p>
            <a:pPr marL="914400" indent="-914400">
              <a:buAutoNum type="arabicPeriod"/>
            </a:pPr>
            <a:r>
              <a:rPr lang="en-US" sz="5400" dirty="0">
                <a:latin typeface="+mj-lt"/>
              </a:rPr>
              <a:t>Create “accessibility docs”</a:t>
            </a:r>
          </a:p>
          <a:p>
            <a:pPr marL="914400" indent="-914400">
              <a:buAutoNum type="arabicPeriod"/>
            </a:pPr>
            <a:r>
              <a:rPr lang="en-US" sz="5400" dirty="0">
                <a:latin typeface="+mj-lt"/>
              </a:rPr>
              <a:t>Create a forum for feedback</a:t>
            </a:r>
          </a:p>
          <a:p>
            <a:pPr marL="914400" indent="-914400">
              <a:buAutoNum type="arabicPeriod"/>
            </a:pPr>
            <a:r>
              <a:rPr lang="en-US" sz="5400" dirty="0">
                <a:latin typeface="+mj-lt"/>
              </a:rPr>
              <a:t>Improve technical documentation</a:t>
            </a:r>
          </a:p>
        </p:txBody>
      </p:sp>
      <p:sp>
        <p:nvSpPr>
          <p:cNvPr id="3" name="Title 2">
            <a:extLst>
              <a:ext uri="{FF2B5EF4-FFF2-40B4-BE49-F238E27FC236}">
                <a16:creationId xmlns:a16="http://schemas.microsoft.com/office/drawing/2014/main" id="{76247E85-FF49-3ACF-69E2-B3B3107D3ECA}"/>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Review</a:t>
            </a:r>
          </a:p>
        </p:txBody>
      </p:sp>
    </p:spTree>
    <p:extLst>
      <p:ext uri="{BB962C8B-B14F-4D97-AF65-F5344CB8AC3E}">
        <p14:creationId xmlns:p14="http://schemas.microsoft.com/office/powerpoint/2010/main" val="258549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962E9C-5069-E71E-9F1F-A9617AF0501F}"/>
              </a:ext>
            </a:extLst>
          </p:cNvPr>
          <p:cNvSpPr>
            <a:spLocks noGrp="1"/>
          </p:cNvSpPr>
          <p:nvPr>
            <p:ph type="ctrTitle"/>
          </p:nvPr>
        </p:nvSpPr>
        <p:spPr/>
        <p:txBody>
          <a:bodyPr/>
          <a:lstStyle/>
          <a:p>
            <a:r>
              <a:rPr lang="en-US" dirty="0"/>
              <a:t>Time to </a:t>
            </a:r>
            <a:r>
              <a:rPr lang="en-US" dirty="0">
                <a:latin typeface="Simplified Arabic Fixed" panose="020F0502020204030204" pitchFamily="34" charset="0"/>
                <a:cs typeface="Simplified Arabic Fixed" panose="020F0502020204030204" pitchFamily="34" charset="0"/>
              </a:rPr>
              <a:t>commit</a:t>
            </a:r>
          </a:p>
        </p:txBody>
      </p:sp>
      <p:sp>
        <p:nvSpPr>
          <p:cNvPr id="6" name="Content Placeholder 5">
            <a:extLst>
              <a:ext uri="{FF2B5EF4-FFF2-40B4-BE49-F238E27FC236}">
                <a16:creationId xmlns:a16="http://schemas.microsoft.com/office/drawing/2014/main" id="{35EEF3DD-1093-AAC7-7E6E-4586FFF51429}"/>
              </a:ext>
            </a:extLst>
          </p:cNvPr>
          <p:cNvSpPr>
            <a:spLocks noGrp="1"/>
          </p:cNvSpPr>
          <p:nvPr>
            <p:ph type="subTitle" idx="1"/>
          </p:nvPr>
        </p:nvSpPr>
        <p:spPr/>
        <p:txBody>
          <a:bodyPr>
            <a:normAutofit/>
          </a:bodyPr>
          <a:lstStyle/>
          <a:p>
            <a:pPr marL="0" indent="0">
              <a:buNone/>
            </a:pPr>
            <a:r>
              <a:rPr lang="en-US" sz="4000" dirty="0"/>
              <a:t>What’s one small, specific action you can take in the next 24-48 hours?</a:t>
            </a:r>
          </a:p>
        </p:txBody>
      </p:sp>
    </p:spTree>
    <p:extLst>
      <p:ext uri="{BB962C8B-B14F-4D97-AF65-F5344CB8AC3E}">
        <p14:creationId xmlns:p14="http://schemas.microsoft.com/office/powerpoint/2010/main" val="1027065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AA377B-7731-FE5D-7E7D-210F846963E1}"/>
              </a:ext>
            </a:extLst>
          </p:cNvPr>
          <p:cNvSpPr>
            <a:spLocks noGrp="1"/>
          </p:cNvSpPr>
          <p:nvPr>
            <p:ph type="title"/>
          </p:nvPr>
        </p:nvSpPr>
        <p:spPr/>
        <p:txBody>
          <a:bodyPr/>
          <a:lstStyle/>
          <a:p>
            <a:r>
              <a:rPr lang="en-US" dirty="0"/>
              <a:t>Some ideas</a:t>
            </a:r>
          </a:p>
        </p:txBody>
      </p:sp>
      <p:sp>
        <p:nvSpPr>
          <p:cNvPr id="4" name="Content Placeholder 3">
            <a:extLst>
              <a:ext uri="{FF2B5EF4-FFF2-40B4-BE49-F238E27FC236}">
                <a16:creationId xmlns:a16="http://schemas.microsoft.com/office/drawing/2014/main" id="{73F4BBD6-4A22-51C0-DD8B-F3E2D85BAAAD}"/>
              </a:ext>
            </a:extLst>
          </p:cNvPr>
          <p:cNvSpPr>
            <a:spLocks noGrp="1"/>
          </p:cNvSpPr>
          <p:nvPr>
            <p:ph idx="1"/>
          </p:nvPr>
        </p:nvSpPr>
        <p:spPr/>
        <p:txBody>
          <a:bodyPr>
            <a:normAutofit fontScale="92500"/>
          </a:bodyPr>
          <a:lstStyle/>
          <a:p>
            <a:r>
              <a:rPr lang="en-US" sz="4000" dirty="0"/>
              <a:t>Create an accessibility issue template on GitHub</a:t>
            </a:r>
          </a:p>
          <a:p>
            <a:r>
              <a:rPr lang="en-US" sz="4000" dirty="0"/>
              <a:t>Add a section to README with accessibility status (even if unknown)</a:t>
            </a:r>
          </a:p>
          <a:p>
            <a:r>
              <a:rPr lang="en-US" sz="4000" dirty="0"/>
              <a:t>Make a single issue</a:t>
            </a:r>
          </a:p>
          <a:p>
            <a:pPr lvl="1"/>
            <a:r>
              <a:rPr lang="en-US" sz="3600" dirty="0"/>
              <a:t>For something specific you’d like to fix</a:t>
            </a:r>
          </a:p>
          <a:p>
            <a:pPr lvl="1"/>
            <a:r>
              <a:rPr lang="en-US" sz="3600" dirty="0"/>
              <a:t>For auditing</a:t>
            </a:r>
          </a:p>
          <a:p>
            <a:r>
              <a:rPr lang="en-US" sz="4000" dirty="0"/>
              <a:t>Improve the alt text for a single image in the docs</a:t>
            </a:r>
          </a:p>
        </p:txBody>
      </p:sp>
    </p:spTree>
    <p:extLst>
      <p:ext uri="{BB962C8B-B14F-4D97-AF65-F5344CB8AC3E}">
        <p14:creationId xmlns:p14="http://schemas.microsoft.com/office/powerpoint/2010/main" val="279239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design of a hexagon shaped sticker with a dark purple background, a purple to pink gradient border, and pale yellow text that says &quot;commit to change&quot;. The word &quot;commit&quot; is stylized to bring to mind the concept of running a &quot;git commit&quot; command on a command line interface. ">
            <a:extLst>
              <a:ext uri="{FF2B5EF4-FFF2-40B4-BE49-F238E27FC236}">
                <a16:creationId xmlns:a16="http://schemas.microsoft.com/office/drawing/2014/main" id="{E46C5ACA-9E90-3598-98D6-D8DDC9AD9117}"/>
              </a:ext>
            </a:extLst>
          </p:cNvPr>
          <p:cNvPicPr>
            <a:picLocks noChangeAspect="1"/>
          </p:cNvPicPr>
          <p:nvPr/>
        </p:nvPicPr>
        <p:blipFill>
          <a:blip r:embed="rId3"/>
          <a:stretch>
            <a:fillRect/>
          </a:stretch>
        </p:blipFill>
        <p:spPr>
          <a:xfrm>
            <a:off x="3655411" y="988410"/>
            <a:ext cx="4881178" cy="4881178"/>
          </a:xfrm>
          <a:prstGeom prst="rect">
            <a:avLst/>
          </a:prstGeom>
        </p:spPr>
      </p:pic>
      <p:sp>
        <p:nvSpPr>
          <p:cNvPr id="2" name="Title 1">
            <a:extLst>
              <a:ext uri="{FF2B5EF4-FFF2-40B4-BE49-F238E27FC236}">
                <a16:creationId xmlns:a16="http://schemas.microsoft.com/office/drawing/2014/main" id="{E0FC08DE-E766-A89A-234E-400C20DB8A2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Hex sticker call to action</a:t>
            </a:r>
          </a:p>
        </p:txBody>
      </p:sp>
      <p:sp>
        <p:nvSpPr>
          <p:cNvPr id="5" name="TextBox 4">
            <a:extLst>
              <a:ext uri="{FF2B5EF4-FFF2-40B4-BE49-F238E27FC236}">
                <a16:creationId xmlns:a16="http://schemas.microsoft.com/office/drawing/2014/main" id="{E021D680-059D-C464-2187-FDF23FEF76A3}"/>
              </a:ext>
            </a:extLst>
          </p:cNvPr>
          <p:cNvSpPr txBox="1"/>
          <p:nvPr/>
        </p:nvSpPr>
        <p:spPr>
          <a:xfrm>
            <a:off x="4156363" y="252864"/>
            <a:ext cx="3879273" cy="646331"/>
          </a:xfrm>
          <a:prstGeom prst="rect">
            <a:avLst/>
          </a:prstGeom>
          <a:noFill/>
        </p:spPr>
        <p:txBody>
          <a:bodyPr wrap="square" rtlCol="0">
            <a:spAutoFit/>
          </a:bodyPr>
          <a:lstStyle/>
          <a:p>
            <a:r>
              <a:rPr lang="en-US" sz="3600" dirty="0" err="1"/>
              <a:t>franzenr@chop.edu</a:t>
            </a:r>
            <a:endParaRPr lang="en-US" sz="3600" dirty="0"/>
          </a:p>
        </p:txBody>
      </p:sp>
      <p:sp>
        <p:nvSpPr>
          <p:cNvPr id="7" name="TextBox 6">
            <a:extLst>
              <a:ext uri="{FF2B5EF4-FFF2-40B4-BE49-F238E27FC236}">
                <a16:creationId xmlns:a16="http://schemas.microsoft.com/office/drawing/2014/main" id="{52C77B93-E316-EE8D-82C5-7A6969424C6E}"/>
              </a:ext>
            </a:extLst>
          </p:cNvPr>
          <p:cNvSpPr txBox="1"/>
          <p:nvPr/>
        </p:nvSpPr>
        <p:spPr>
          <a:xfrm>
            <a:off x="2131897" y="5958803"/>
            <a:ext cx="7928206" cy="646331"/>
          </a:xfrm>
          <a:prstGeom prst="rect">
            <a:avLst/>
          </a:prstGeom>
          <a:noFill/>
        </p:spPr>
        <p:txBody>
          <a:bodyPr wrap="square" rtlCol="0">
            <a:spAutoFit/>
          </a:bodyPr>
          <a:lstStyle/>
          <a:p>
            <a:r>
              <a:rPr lang="en-US" sz="3600" dirty="0" err="1"/>
              <a:t>github.com</a:t>
            </a:r>
            <a:r>
              <a:rPr lang="en-US" sz="3600" dirty="0"/>
              <a:t>/</a:t>
            </a:r>
            <a:r>
              <a:rPr lang="en-US" sz="3600" dirty="0" err="1"/>
              <a:t>franzenr</a:t>
            </a:r>
            <a:r>
              <a:rPr lang="en-US" sz="3600" dirty="0"/>
              <a:t>/commit-to-change</a:t>
            </a:r>
          </a:p>
        </p:txBody>
      </p:sp>
    </p:spTree>
    <p:extLst>
      <p:ext uri="{BB962C8B-B14F-4D97-AF65-F5344CB8AC3E}">
        <p14:creationId xmlns:p14="http://schemas.microsoft.com/office/powerpoint/2010/main" val="418728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overlapping headlines of articles covering technology accessibility concerns, improvements, and lawsuits.">
            <a:extLst>
              <a:ext uri="{FF2B5EF4-FFF2-40B4-BE49-F238E27FC236}">
                <a16:creationId xmlns:a16="http://schemas.microsoft.com/office/drawing/2014/main" id="{30EB7C01-7B33-5CF0-3B43-642F9244A5F1}"/>
              </a:ext>
            </a:extLst>
          </p:cNvPr>
          <p:cNvPicPr>
            <a:picLocks noChangeAspect="1"/>
          </p:cNvPicPr>
          <p:nvPr/>
        </p:nvPicPr>
        <p:blipFill>
          <a:blip r:embed="rId3"/>
          <a:stretch>
            <a:fillRect/>
          </a:stretch>
        </p:blipFill>
        <p:spPr>
          <a:xfrm>
            <a:off x="288925" y="213178"/>
            <a:ext cx="11614150" cy="6508734"/>
          </a:xfrm>
          <a:prstGeom prst="rect">
            <a:avLst/>
          </a:prstGeom>
        </p:spPr>
      </p:pic>
      <p:sp>
        <p:nvSpPr>
          <p:cNvPr id="5" name="Title 4">
            <a:extLst>
              <a:ext uri="{FF2B5EF4-FFF2-40B4-BE49-F238E27FC236}">
                <a16:creationId xmlns:a16="http://schemas.microsoft.com/office/drawing/2014/main" id="{48092583-A528-DB10-86A0-E0DF81CF819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Growing acknowledgement of accessibility importance</a:t>
            </a:r>
          </a:p>
        </p:txBody>
      </p:sp>
    </p:spTree>
    <p:extLst>
      <p:ext uri="{BB962C8B-B14F-4D97-AF65-F5344CB8AC3E}">
        <p14:creationId xmlns:p14="http://schemas.microsoft.com/office/powerpoint/2010/main" val="3274621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D8D45-F0C0-E5F1-6E47-BB9D3D4C9C12}"/>
              </a:ext>
            </a:extLst>
          </p:cNvPr>
          <p:cNvSpPr>
            <a:spLocks noGrp="1"/>
          </p:cNvSpPr>
          <p:nvPr>
            <p:ph type="title"/>
          </p:nvPr>
        </p:nvSpPr>
        <p:spPr/>
        <p:txBody>
          <a:bodyPr/>
          <a:lstStyle/>
          <a:p>
            <a:r>
              <a:rPr lang="en-US" dirty="0"/>
              <a:t>Quick announcement before Q&amp;A</a:t>
            </a:r>
          </a:p>
        </p:txBody>
      </p:sp>
      <p:sp>
        <p:nvSpPr>
          <p:cNvPr id="3" name="Content Placeholder 2">
            <a:extLst>
              <a:ext uri="{FF2B5EF4-FFF2-40B4-BE49-F238E27FC236}">
                <a16:creationId xmlns:a16="http://schemas.microsoft.com/office/drawing/2014/main" id="{0A17FB98-14F0-0C14-2951-19EA417BAB2E}"/>
              </a:ext>
            </a:extLst>
          </p:cNvPr>
          <p:cNvSpPr>
            <a:spLocks noGrp="1"/>
          </p:cNvSpPr>
          <p:nvPr>
            <p:ph idx="1"/>
          </p:nvPr>
        </p:nvSpPr>
        <p:spPr/>
        <p:txBody>
          <a:bodyPr>
            <a:normAutofit/>
          </a:bodyPr>
          <a:lstStyle/>
          <a:p>
            <a:r>
              <a:rPr lang="en-US" sz="5400" dirty="0"/>
              <a:t>Engagement Survey closes Monday 10/30</a:t>
            </a:r>
          </a:p>
          <a:p>
            <a:pPr lvl="1"/>
            <a:r>
              <a:rPr lang="en-US" sz="5000" dirty="0"/>
              <a:t>New question(s) related to disability </a:t>
            </a:r>
          </a:p>
          <a:p>
            <a:pPr marL="0" indent="0">
              <a:buNone/>
            </a:pPr>
            <a:endParaRPr lang="en-US" sz="4800" dirty="0"/>
          </a:p>
        </p:txBody>
      </p:sp>
      <p:sp>
        <p:nvSpPr>
          <p:cNvPr id="4" name="Footer Placeholder 3">
            <a:extLst>
              <a:ext uri="{FF2B5EF4-FFF2-40B4-BE49-F238E27FC236}">
                <a16:creationId xmlns:a16="http://schemas.microsoft.com/office/drawing/2014/main" id="{6609D661-A9A9-5E89-18A1-F8AE870B26AB}"/>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197122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design of a hexagon shaped sticker with a dark purple background, a purple to pink gradient border, and pale yellow text that says &quot;commit to change&quot;. The word &quot;commit&quot; is stylized to bring to mind the concept of running a &quot;git commit&quot; command on a command line interface. ">
            <a:extLst>
              <a:ext uri="{FF2B5EF4-FFF2-40B4-BE49-F238E27FC236}">
                <a16:creationId xmlns:a16="http://schemas.microsoft.com/office/drawing/2014/main" id="{E46C5ACA-9E90-3598-98D6-D8DDC9AD9117}"/>
              </a:ext>
            </a:extLst>
          </p:cNvPr>
          <p:cNvPicPr>
            <a:picLocks noChangeAspect="1"/>
          </p:cNvPicPr>
          <p:nvPr/>
        </p:nvPicPr>
        <p:blipFill>
          <a:blip r:embed="rId3"/>
          <a:stretch>
            <a:fillRect/>
          </a:stretch>
        </p:blipFill>
        <p:spPr>
          <a:xfrm>
            <a:off x="-308692" y="988411"/>
            <a:ext cx="4881178" cy="4881178"/>
          </a:xfrm>
          <a:prstGeom prst="rect">
            <a:avLst/>
          </a:prstGeom>
        </p:spPr>
      </p:pic>
      <p:sp>
        <p:nvSpPr>
          <p:cNvPr id="5" name="TextBox 4">
            <a:extLst>
              <a:ext uri="{FF2B5EF4-FFF2-40B4-BE49-F238E27FC236}">
                <a16:creationId xmlns:a16="http://schemas.microsoft.com/office/drawing/2014/main" id="{E021D680-059D-C464-2187-FDF23FEF76A3}"/>
              </a:ext>
            </a:extLst>
          </p:cNvPr>
          <p:cNvSpPr txBox="1"/>
          <p:nvPr/>
        </p:nvSpPr>
        <p:spPr>
          <a:xfrm>
            <a:off x="4156363" y="252864"/>
            <a:ext cx="3879273" cy="646331"/>
          </a:xfrm>
          <a:prstGeom prst="rect">
            <a:avLst/>
          </a:prstGeom>
          <a:noFill/>
        </p:spPr>
        <p:txBody>
          <a:bodyPr wrap="square" rtlCol="0">
            <a:spAutoFit/>
          </a:bodyPr>
          <a:lstStyle/>
          <a:p>
            <a:r>
              <a:rPr lang="en-US" sz="3600" dirty="0" err="1"/>
              <a:t>franzenr@chop.edu</a:t>
            </a:r>
            <a:endParaRPr lang="en-US" sz="3600" dirty="0"/>
          </a:p>
        </p:txBody>
      </p:sp>
      <p:sp>
        <p:nvSpPr>
          <p:cNvPr id="7" name="TextBox 6">
            <a:extLst>
              <a:ext uri="{FF2B5EF4-FFF2-40B4-BE49-F238E27FC236}">
                <a16:creationId xmlns:a16="http://schemas.microsoft.com/office/drawing/2014/main" id="{52C77B93-E316-EE8D-82C5-7A6969424C6E}"/>
              </a:ext>
            </a:extLst>
          </p:cNvPr>
          <p:cNvSpPr txBox="1"/>
          <p:nvPr/>
        </p:nvSpPr>
        <p:spPr>
          <a:xfrm>
            <a:off x="2131897" y="5958803"/>
            <a:ext cx="7928206" cy="646331"/>
          </a:xfrm>
          <a:prstGeom prst="rect">
            <a:avLst/>
          </a:prstGeom>
          <a:noFill/>
        </p:spPr>
        <p:txBody>
          <a:bodyPr wrap="square" rtlCol="0">
            <a:spAutoFit/>
          </a:bodyPr>
          <a:lstStyle/>
          <a:p>
            <a:r>
              <a:rPr lang="en-US" sz="3600" dirty="0" err="1"/>
              <a:t>github.com</a:t>
            </a:r>
            <a:r>
              <a:rPr lang="en-US" sz="3600" dirty="0"/>
              <a:t>/</a:t>
            </a:r>
            <a:r>
              <a:rPr lang="en-US" sz="3600" dirty="0" err="1"/>
              <a:t>franzenr</a:t>
            </a:r>
            <a:r>
              <a:rPr lang="en-US" sz="3600" dirty="0"/>
              <a:t>/commit-to-change</a:t>
            </a:r>
          </a:p>
        </p:txBody>
      </p:sp>
      <p:sp>
        <p:nvSpPr>
          <p:cNvPr id="3" name="TextBox 2">
            <a:extLst>
              <a:ext uri="{FF2B5EF4-FFF2-40B4-BE49-F238E27FC236}">
                <a16:creationId xmlns:a16="http://schemas.microsoft.com/office/drawing/2014/main" id="{48675FF7-3E10-5B4F-1F74-D607138BFF5C}"/>
              </a:ext>
            </a:extLst>
          </p:cNvPr>
          <p:cNvSpPr txBox="1"/>
          <p:nvPr/>
        </p:nvSpPr>
        <p:spPr>
          <a:xfrm>
            <a:off x="5949042" y="2644170"/>
            <a:ext cx="5829300" cy="1569660"/>
          </a:xfrm>
          <a:prstGeom prst="rect">
            <a:avLst/>
          </a:prstGeom>
          <a:noFill/>
        </p:spPr>
        <p:txBody>
          <a:bodyPr wrap="square" rtlCol="0">
            <a:spAutoFit/>
          </a:bodyPr>
          <a:lstStyle/>
          <a:p>
            <a:r>
              <a:rPr lang="en-US" sz="9600" dirty="0"/>
              <a:t>Q &amp; A</a:t>
            </a:r>
          </a:p>
        </p:txBody>
      </p:sp>
    </p:spTree>
    <p:extLst>
      <p:ext uri="{BB962C8B-B14F-4D97-AF65-F5344CB8AC3E}">
        <p14:creationId xmlns:p14="http://schemas.microsoft.com/office/powerpoint/2010/main" val="1255780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EC0424D-5234-5E8B-A006-E5DC333FC07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Development process overview</a:t>
            </a:r>
          </a:p>
        </p:txBody>
      </p:sp>
    </p:spTree>
    <p:extLst>
      <p:ext uri="{BB962C8B-B14F-4D97-AF65-F5344CB8AC3E}">
        <p14:creationId xmlns:p14="http://schemas.microsoft.com/office/powerpoint/2010/main" val="375910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e same graphic as before, but now the end user is visually highlighted.">
            <a:extLst>
              <a:ext uri="{FF2B5EF4-FFF2-40B4-BE49-F238E27FC236}">
                <a16:creationId xmlns:a16="http://schemas.microsoft.com/office/drawing/2014/main" id="{778398C2-0AB0-6572-B1E8-03330BA75D2B}"/>
              </a:ext>
            </a:extLst>
          </p:cNvPr>
          <p:cNvGrpSpPr/>
          <p:nvPr/>
        </p:nvGrpSpPr>
        <p:grpSpPr>
          <a:xfrm>
            <a:off x="1496291" y="2011373"/>
            <a:ext cx="9199418" cy="2476424"/>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71CCB531-23A8-5388-952C-1FE8C00CF97C}"/>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Focus on end user</a:t>
            </a:r>
          </a:p>
        </p:txBody>
      </p:sp>
    </p:spTree>
    <p:extLst>
      <p:ext uri="{BB962C8B-B14F-4D97-AF65-F5344CB8AC3E}">
        <p14:creationId xmlns:p14="http://schemas.microsoft.com/office/powerpoint/2010/main" val="2582826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e same as before, but now the package is visually highlighted instead of the final person.">
            <a:extLst>
              <a:ext uri="{FF2B5EF4-FFF2-40B4-BE49-F238E27FC236}">
                <a16:creationId xmlns:a16="http://schemas.microsoft.com/office/drawing/2014/main" id="{DB412AFC-3BCE-B368-E665-0F36BE00B53D}"/>
              </a:ext>
            </a:extLst>
          </p:cNvPr>
          <p:cNvGrpSpPr/>
          <p:nvPr/>
        </p:nvGrpSpPr>
        <p:grpSpPr>
          <a:xfrm>
            <a:off x="1496291" y="2011373"/>
            <a:ext cx="9199418" cy="2476424"/>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432718E5-73D3-885E-27EC-A498246893D2}"/>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By focusing on output or product</a:t>
            </a:r>
          </a:p>
        </p:txBody>
      </p:sp>
    </p:spTree>
    <p:extLst>
      <p:ext uri="{BB962C8B-B14F-4D97-AF65-F5344CB8AC3E}">
        <p14:creationId xmlns:p14="http://schemas.microsoft.com/office/powerpoint/2010/main" val="3238706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atterplot created in ggplot2 that relies upon color to distinguish between two groups.">
            <a:extLst>
              <a:ext uri="{FF2B5EF4-FFF2-40B4-BE49-F238E27FC236}">
                <a16:creationId xmlns:a16="http://schemas.microsoft.com/office/drawing/2014/main" id="{334C816B-BCCC-A4A9-8D2A-7BAE696B4A59}"/>
              </a:ext>
            </a:extLst>
          </p:cNvPr>
          <p:cNvPicPr>
            <a:picLocks noChangeAspect="1"/>
          </p:cNvPicPr>
          <p:nvPr/>
        </p:nvPicPr>
        <p:blipFill>
          <a:blip r:embed="rId3"/>
          <a:stretch>
            <a:fillRect/>
          </a:stretch>
        </p:blipFill>
        <p:spPr>
          <a:xfrm>
            <a:off x="2209800" y="658906"/>
            <a:ext cx="7772400" cy="5540188"/>
          </a:xfrm>
          <a:prstGeom prst="rect">
            <a:avLst/>
          </a:prstGeom>
        </p:spPr>
      </p:pic>
      <p:sp>
        <p:nvSpPr>
          <p:cNvPr id="2" name="Title 1">
            <a:extLst>
              <a:ext uri="{FF2B5EF4-FFF2-40B4-BE49-F238E27FC236}">
                <a16:creationId xmlns:a16="http://schemas.microsoft.com/office/drawing/2014/main" id="{49FEB93A-B1D5-2F68-ADF1-3E544E7DF2F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Data visualizations colorblind considerations</a:t>
            </a:r>
          </a:p>
        </p:txBody>
      </p:sp>
    </p:spTree>
    <p:extLst>
      <p:ext uri="{BB962C8B-B14F-4D97-AF65-F5344CB8AC3E}">
        <p14:creationId xmlns:p14="http://schemas.microsoft.com/office/powerpoint/2010/main" val="1703984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100 count box of tampons">
            <a:extLst>
              <a:ext uri="{FF2B5EF4-FFF2-40B4-BE49-F238E27FC236}">
                <a16:creationId xmlns:a16="http://schemas.microsoft.com/office/drawing/2014/main" id="{4EE5D36B-285E-745F-291D-CB9B0C42AAEA}"/>
              </a:ext>
            </a:extLst>
          </p:cNvPr>
          <p:cNvPicPr>
            <a:picLocks noChangeAspect="1"/>
          </p:cNvPicPr>
          <p:nvPr/>
        </p:nvPicPr>
        <p:blipFill>
          <a:blip r:embed="rId3"/>
          <a:stretch>
            <a:fillRect/>
          </a:stretch>
        </p:blipFill>
        <p:spPr>
          <a:xfrm>
            <a:off x="524933" y="643464"/>
            <a:ext cx="5571067" cy="5571067"/>
          </a:xfrm>
          <a:prstGeom prst="rect">
            <a:avLst/>
          </a:prstGeom>
        </p:spPr>
      </p:pic>
      <p:pic>
        <p:nvPicPr>
          <p:cNvPr id="6" name="Picture 5" descr="A screenshot showing the markdown that would create the alt text for the image of tampons ">
            <a:extLst>
              <a:ext uri="{FF2B5EF4-FFF2-40B4-BE49-F238E27FC236}">
                <a16:creationId xmlns:a16="http://schemas.microsoft.com/office/drawing/2014/main" id="{F560F771-58E4-8B1E-2B8B-69EC58594D8D}"/>
              </a:ext>
            </a:extLst>
          </p:cNvPr>
          <p:cNvPicPr>
            <a:picLocks noChangeAspect="1"/>
          </p:cNvPicPr>
          <p:nvPr/>
        </p:nvPicPr>
        <p:blipFill rotWithShape="1">
          <a:blip r:embed="rId4"/>
          <a:srcRect l="1644" t="-1515"/>
          <a:stretch/>
        </p:blipFill>
        <p:spPr>
          <a:xfrm>
            <a:off x="6360006" y="3196935"/>
            <a:ext cx="5571067" cy="464126"/>
          </a:xfrm>
          <a:prstGeom prst="rect">
            <a:avLst/>
          </a:prstGeom>
        </p:spPr>
      </p:pic>
      <p:sp>
        <p:nvSpPr>
          <p:cNvPr id="2" name="Title 1">
            <a:extLst>
              <a:ext uri="{FF2B5EF4-FFF2-40B4-BE49-F238E27FC236}">
                <a16:creationId xmlns:a16="http://schemas.microsoft.com/office/drawing/2014/main" id="{09BA77FA-D354-2FCE-B543-6C1AC2BD7C9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Considering alt text</a:t>
            </a:r>
          </a:p>
        </p:txBody>
      </p:sp>
    </p:spTree>
    <p:extLst>
      <p:ext uri="{BB962C8B-B14F-4D97-AF65-F5344CB8AC3E}">
        <p14:creationId xmlns:p14="http://schemas.microsoft.com/office/powerpoint/2010/main" val="4046104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e same graphic as before, but now with the programmer visually highlighted instead of the package.">
            <a:extLst>
              <a:ext uri="{FF2B5EF4-FFF2-40B4-BE49-F238E27FC236}">
                <a16:creationId xmlns:a16="http://schemas.microsoft.com/office/drawing/2014/main" id="{E09494A3-990C-E351-05EF-44D1318F6F51}"/>
              </a:ext>
            </a:extLst>
          </p:cNvPr>
          <p:cNvGrpSpPr/>
          <p:nvPr/>
        </p:nvGrpSpPr>
        <p:grpSpPr>
          <a:xfrm>
            <a:off x="1496291" y="2011373"/>
            <a:ext cx="9199418" cy="2476424"/>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83D94C50-479D-ADAF-C111-B1A9AEA62244}"/>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Focus on developer experience</a:t>
            </a:r>
          </a:p>
        </p:txBody>
      </p:sp>
    </p:spTree>
    <p:extLst>
      <p:ext uri="{BB962C8B-B14F-4D97-AF65-F5344CB8AC3E}">
        <p14:creationId xmlns:p14="http://schemas.microsoft.com/office/powerpoint/2010/main" val="8550727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8128</TotalTime>
  <Words>2666</Words>
  <Application>Microsoft Macintosh PowerPoint</Application>
  <PresentationFormat>Widescreen</PresentationFormat>
  <Paragraphs>244</Paragraphs>
  <Slides>31</Slides>
  <Notes>31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Gill Sans MT</vt:lpstr>
      <vt:lpstr>Simplified Arabic Fixed</vt:lpstr>
      <vt:lpstr>Office Theme</vt:lpstr>
      <vt:lpstr>COMMIT TO CHANGE:</vt:lpstr>
      <vt:lpstr>Sally Ride introductory hook</vt:lpstr>
      <vt:lpstr>Growing acknowledgement of accessibility importance</vt:lpstr>
      <vt:lpstr>Development process overview</vt:lpstr>
      <vt:lpstr>Focus on end user</vt:lpstr>
      <vt:lpstr>By focusing on output or product</vt:lpstr>
      <vt:lpstr>Data visualizations colorblind considerations</vt:lpstr>
      <vt:lpstr>Considering alt text</vt:lpstr>
      <vt:lpstr>Focus on developer experience</vt:lpstr>
      <vt:lpstr>Think about developer tools</vt:lpstr>
      <vt:lpstr>Kitchen renovation metaphor start</vt:lpstr>
      <vt:lpstr>Researching power tools</vt:lpstr>
      <vt:lpstr>Power tool plug type</vt:lpstr>
      <vt:lpstr>Incompatible outlet</vt:lpstr>
      <vt:lpstr>1. Create “accessibility docs” </vt:lpstr>
      <vt:lpstr>1. Create accessibility docs</vt:lpstr>
      <vt:lpstr>2. Create a forum for feedback</vt:lpstr>
      <vt:lpstr>2. Create a forum for feedback</vt:lpstr>
      <vt:lpstr>3. Improve technical documentation</vt:lpstr>
      <vt:lpstr>Demo of screen reader on documentation page</vt:lpstr>
      <vt:lpstr>Documentation example</vt:lpstr>
      <vt:lpstr>Alt text</vt:lpstr>
      <vt:lpstr>Informative link text</vt:lpstr>
      <vt:lpstr>Consistent, logical heading structure</vt:lpstr>
      <vt:lpstr>Clear, concise language</vt:lpstr>
      <vt:lpstr>Review</vt:lpstr>
      <vt:lpstr>Time to commit</vt:lpstr>
      <vt:lpstr>Some ideas</vt:lpstr>
      <vt:lpstr>Hex sticker call to action</vt:lpstr>
      <vt:lpstr>Quick announcement before 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COMMITTING TO CHANGE</dc:title>
  <dc:creator>Franzen, Rose E</dc:creator>
  <cp:lastModifiedBy>Franzen, Rose E</cp:lastModifiedBy>
  <cp:revision>30</cp:revision>
  <dcterms:created xsi:type="dcterms:W3CDTF">2023-08-31T14:17:41Z</dcterms:created>
  <dcterms:modified xsi:type="dcterms:W3CDTF">2023-10-24T16:00:01Z</dcterms:modified>
</cp:coreProperties>
</file>